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handoutMasterIdLst>
    <p:handoutMasterId r:id="rId22"/>
  </p:handoutMasterIdLst>
  <p:sldIdLst>
    <p:sldId id="408" r:id="rId2"/>
    <p:sldId id="495" r:id="rId3"/>
    <p:sldId id="572" r:id="rId4"/>
    <p:sldId id="587" r:id="rId5"/>
    <p:sldId id="573" r:id="rId6"/>
    <p:sldId id="588" r:id="rId7"/>
    <p:sldId id="606" r:id="rId8"/>
    <p:sldId id="590" r:id="rId9"/>
    <p:sldId id="589" r:id="rId10"/>
    <p:sldId id="607" r:id="rId11"/>
    <p:sldId id="574" r:id="rId12"/>
    <p:sldId id="608" r:id="rId13"/>
    <p:sldId id="609" r:id="rId14"/>
    <p:sldId id="575" r:id="rId15"/>
    <p:sldId id="591" r:id="rId16"/>
    <p:sldId id="592" r:id="rId17"/>
    <p:sldId id="593" r:id="rId18"/>
    <p:sldId id="604" r:id="rId19"/>
    <p:sldId id="605" r:id="rId20"/>
  </p:sldIdLst>
  <p:sldSz cx="9144000" cy="6858000" type="screen4x3"/>
  <p:notesSz cx="6946900" cy="9220200"/>
  <p:defaultTextStyle>
    <a:defPPr>
      <a:defRPr lang="en-US"/>
    </a:defPPr>
    <a:lvl1pPr algn="l" rtl="0" fontAlgn="base">
      <a:spcBef>
        <a:spcPct val="20000"/>
      </a:spcBef>
      <a:spcAft>
        <a:spcPct val="0"/>
      </a:spcAft>
      <a:defRPr sz="2000" b="1" i="1" kern="1200">
        <a:solidFill>
          <a:schemeClr val="tx1"/>
        </a:solidFill>
        <a:latin typeface="Arial" charset="0"/>
        <a:ea typeface="+mn-ea"/>
        <a:cs typeface="+mn-cs"/>
      </a:defRPr>
    </a:lvl1pPr>
    <a:lvl2pPr marL="457200" algn="l" rtl="0" fontAlgn="base">
      <a:spcBef>
        <a:spcPct val="20000"/>
      </a:spcBef>
      <a:spcAft>
        <a:spcPct val="0"/>
      </a:spcAft>
      <a:defRPr sz="2000" b="1" i="1" kern="1200">
        <a:solidFill>
          <a:schemeClr val="tx1"/>
        </a:solidFill>
        <a:latin typeface="Arial" charset="0"/>
        <a:ea typeface="+mn-ea"/>
        <a:cs typeface="+mn-cs"/>
      </a:defRPr>
    </a:lvl2pPr>
    <a:lvl3pPr marL="914400" algn="l" rtl="0" fontAlgn="base">
      <a:spcBef>
        <a:spcPct val="20000"/>
      </a:spcBef>
      <a:spcAft>
        <a:spcPct val="0"/>
      </a:spcAft>
      <a:defRPr sz="2000" b="1" i="1" kern="1200">
        <a:solidFill>
          <a:schemeClr val="tx1"/>
        </a:solidFill>
        <a:latin typeface="Arial" charset="0"/>
        <a:ea typeface="+mn-ea"/>
        <a:cs typeface="+mn-cs"/>
      </a:defRPr>
    </a:lvl3pPr>
    <a:lvl4pPr marL="1371600" algn="l" rtl="0" fontAlgn="base">
      <a:spcBef>
        <a:spcPct val="20000"/>
      </a:spcBef>
      <a:spcAft>
        <a:spcPct val="0"/>
      </a:spcAft>
      <a:defRPr sz="2000" b="1" i="1" kern="1200">
        <a:solidFill>
          <a:schemeClr val="tx1"/>
        </a:solidFill>
        <a:latin typeface="Arial" charset="0"/>
        <a:ea typeface="+mn-ea"/>
        <a:cs typeface="+mn-cs"/>
      </a:defRPr>
    </a:lvl4pPr>
    <a:lvl5pPr marL="1828800" algn="l" rtl="0" fontAlgn="base">
      <a:spcBef>
        <a:spcPct val="20000"/>
      </a:spcBef>
      <a:spcAft>
        <a:spcPct val="0"/>
      </a:spcAft>
      <a:defRPr sz="2000" b="1" i="1" kern="1200">
        <a:solidFill>
          <a:schemeClr val="tx1"/>
        </a:solidFill>
        <a:latin typeface="Arial" charset="0"/>
        <a:ea typeface="+mn-ea"/>
        <a:cs typeface="+mn-cs"/>
      </a:defRPr>
    </a:lvl5pPr>
    <a:lvl6pPr marL="2286000" algn="l" defTabSz="914400" rtl="0" eaLnBrk="1" latinLnBrk="0" hangingPunct="1">
      <a:defRPr sz="2000" b="1" i="1" kern="1200">
        <a:solidFill>
          <a:schemeClr val="tx1"/>
        </a:solidFill>
        <a:latin typeface="Arial" charset="0"/>
        <a:ea typeface="+mn-ea"/>
        <a:cs typeface="+mn-cs"/>
      </a:defRPr>
    </a:lvl6pPr>
    <a:lvl7pPr marL="2743200" algn="l" defTabSz="914400" rtl="0" eaLnBrk="1" latinLnBrk="0" hangingPunct="1">
      <a:defRPr sz="2000" b="1" i="1" kern="1200">
        <a:solidFill>
          <a:schemeClr val="tx1"/>
        </a:solidFill>
        <a:latin typeface="Arial" charset="0"/>
        <a:ea typeface="+mn-ea"/>
        <a:cs typeface="+mn-cs"/>
      </a:defRPr>
    </a:lvl7pPr>
    <a:lvl8pPr marL="3200400" algn="l" defTabSz="914400" rtl="0" eaLnBrk="1" latinLnBrk="0" hangingPunct="1">
      <a:defRPr sz="2000" b="1" i="1" kern="1200">
        <a:solidFill>
          <a:schemeClr val="tx1"/>
        </a:solidFill>
        <a:latin typeface="Arial" charset="0"/>
        <a:ea typeface="+mn-ea"/>
        <a:cs typeface="+mn-cs"/>
      </a:defRPr>
    </a:lvl8pPr>
    <a:lvl9pPr marL="3657600" algn="l" defTabSz="914400" rtl="0" eaLnBrk="1" latinLnBrk="0" hangingPunct="1">
      <a:defRPr sz="2000" b="1"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EAEAEA"/>
    <a:srgbClr val="FFFF66"/>
    <a:srgbClr val="000099"/>
    <a:srgbClr val="1C1C1C"/>
    <a:srgbClr val="333333"/>
    <a:srgbClr val="FF0000"/>
    <a:srgbClr val="00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0" autoAdjust="0"/>
    <p:restoredTop sz="81961" autoAdjust="0"/>
  </p:normalViewPr>
  <p:slideViewPr>
    <p:cSldViewPr snapToGrid="0">
      <p:cViewPr varScale="1">
        <p:scale>
          <a:sx n="84" d="100"/>
          <a:sy n="84" d="100"/>
        </p:scale>
        <p:origin x="-7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5" d="100"/>
          <a:sy n="85" d="100"/>
        </p:scale>
        <p:origin x="-1938" y="-78"/>
      </p:cViewPr>
      <p:guideLst>
        <p:guide orient="horz" pos="2904"/>
        <p:guide pos="218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11488" cy="461963"/>
          </a:xfrm>
          <a:prstGeom prst="rect">
            <a:avLst/>
          </a:prstGeom>
          <a:noFill/>
          <a:ln w="9525">
            <a:noFill/>
            <a:miter lim="800000"/>
            <a:headEnd/>
            <a:tailEnd/>
          </a:ln>
        </p:spPr>
        <p:txBody>
          <a:bodyPr vert="horz" wrap="square" lIns="91635" tIns="45819" rIns="91635" bIns="45819" numCol="1" anchor="t" anchorCtr="0" compatLnSpc="1">
            <a:prstTxWarp prst="textNoShape">
              <a:avLst/>
            </a:prstTxWarp>
          </a:bodyPr>
          <a:lstStyle>
            <a:lvl1pPr defTabSz="917120">
              <a:spcBef>
                <a:spcPct val="0"/>
              </a:spcBef>
              <a:defRPr sz="1200" b="0" i="0"/>
            </a:lvl1pPr>
          </a:lstStyle>
          <a:p>
            <a:pPr>
              <a:defRPr/>
            </a:pPr>
            <a:endParaRPr lang="en-US"/>
          </a:p>
        </p:txBody>
      </p:sp>
      <p:sp>
        <p:nvSpPr>
          <p:cNvPr id="41987" name="Rectangle 3"/>
          <p:cNvSpPr>
            <a:spLocks noGrp="1" noChangeArrowheads="1"/>
          </p:cNvSpPr>
          <p:nvPr>
            <p:ph type="dt" sz="quarter" idx="1"/>
          </p:nvPr>
        </p:nvSpPr>
        <p:spPr bwMode="auto">
          <a:xfrm>
            <a:off x="3933825" y="0"/>
            <a:ext cx="3011488" cy="461963"/>
          </a:xfrm>
          <a:prstGeom prst="rect">
            <a:avLst/>
          </a:prstGeom>
          <a:noFill/>
          <a:ln w="9525">
            <a:noFill/>
            <a:miter lim="800000"/>
            <a:headEnd/>
            <a:tailEnd/>
          </a:ln>
        </p:spPr>
        <p:txBody>
          <a:bodyPr vert="horz" wrap="square" lIns="91635" tIns="45819" rIns="91635" bIns="45819" numCol="1" anchor="t" anchorCtr="0" compatLnSpc="1">
            <a:prstTxWarp prst="textNoShape">
              <a:avLst/>
            </a:prstTxWarp>
          </a:bodyPr>
          <a:lstStyle>
            <a:lvl1pPr algn="r" defTabSz="917120">
              <a:spcBef>
                <a:spcPct val="0"/>
              </a:spcBef>
              <a:defRPr sz="1200" b="0" i="0"/>
            </a:lvl1pPr>
          </a:lstStyle>
          <a:p>
            <a:pPr>
              <a:defRPr/>
            </a:pPr>
            <a:fld id="{6D6E0CC0-C082-4318-90C8-AB5D9C3A79AC}" type="datetimeFigureOut">
              <a:rPr lang="en-US"/>
              <a:pPr>
                <a:defRPr/>
              </a:pPr>
              <a:t>5/6/2011</a:t>
            </a:fld>
            <a:endParaRPr lang="en-US"/>
          </a:p>
        </p:txBody>
      </p:sp>
      <p:sp>
        <p:nvSpPr>
          <p:cNvPr id="41988" name="Rectangle 4"/>
          <p:cNvSpPr>
            <a:spLocks noGrp="1" noChangeArrowheads="1"/>
          </p:cNvSpPr>
          <p:nvPr>
            <p:ph type="ftr" sz="quarter" idx="2"/>
          </p:nvPr>
        </p:nvSpPr>
        <p:spPr bwMode="auto">
          <a:xfrm>
            <a:off x="0" y="8756650"/>
            <a:ext cx="3011488" cy="461963"/>
          </a:xfrm>
          <a:prstGeom prst="rect">
            <a:avLst/>
          </a:prstGeom>
          <a:noFill/>
          <a:ln w="9525">
            <a:noFill/>
            <a:miter lim="800000"/>
            <a:headEnd/>
            <a:tailEnd/>
          </a:ln>
        </p:spPr>
        <p:txBody>
          <a:bodyPr vert="horz" wrap="square" lIns="91635" tIns="45819" rIns="91635" bIns="45819" numCol="1" anchor="b" anchorCtr="0" compatLnSpc="1">
            <a:prstTxWarp prst="textNoShape">
              <a:avLst/>
            </a:prstTxWarp>
          </a:bodyPr>
          <a:lstStyle>
            <a:lvl1pPr defTabSz="917120">
              <a:spcBef>
                <a:spcPct val="0"/>
              </a:spcBef>
              <a:defRPr sz="1200" b="0" i="0"/>
            </a:lvl1pPr>
          </a:lstStyle>
          <a:p>
            <a:pPr>
              <a:defRPr/>
            </a:pPr>
            <a:endParaRPr lang="en-US"/>
          </a:p>
        </p:txBody>
      </p:sp>
      <p:sp>
        <p:nvSpPr>
          <p:cNvPr id="41989" name="Rectangle 5"/>
          <p:cNvSpPr>
            <a:spLocks noGrp="1" noChangeArrowheads="1"/>
          </p:cNvSpPr>
          <p:nvPr>
            <p:ph type="sldNum" sz="quarter" idx="3"/>
          </p:nvPr>
        </p:nvSpPr>
        <p:spPr bwMode="auto">
          <a:xfrm>
            <a:off x="3933825" y="8756650"/>
            <a:ext cx="3011488" cy="461963"/>
          </a:xfrm>
          <a:prstGeom prst="rect">
            <a:avLst/>
          </a:prstGeom>
          <a:noFill/>
          <a:ln w="9525">
            <a:noFill/>
            <a:miter lim="800000"/>
            <a:headEnd/>
            <a:tailEnd/>
          </a:ln>
        </p:spPr>
        <p:txBody>
          <a:bodyPr vert="horz" wrap="square" lIns="91635" tIns="45819" rIns="91635" bIns="45819" numCol="1" anchor="b" anchorCtr="0" compatLnSpc="1">
            <a:prstTxWarp prst="textNoShape">
              <a:avLst/>
            </a:prstTxWarp>
          </a:bodyPr>
          <a:lstStyle>
            <a:lvl1pPr algn="r" defTabSz="917120">
              <a:spcBef>
                <a:spcPct val="0"/>
              </a:spcBef>
              <a:defRPr sz="1200" b="0" i="0"/>
            </a:lvl1pPr>
          </a:lstStyle>
          <a:p>
            <a:pPr>
              <a:defRPr/>
            </a:pPr>
            <a:fld id="{9F18A181-47B7-4A4E-8FFD-9E05DD6F6606}" type="slidenum">
              <a:rPr lang="en-US"/>
              <a:pPr>
                <a:defRPr/>
              </a:pPr>
              <a:t>‹#›</a:t>
            </a:fld>
            <a:endParaRPr lang="en-US"/>
          </a:p>
        </p:txBody>
      </p:sp>
    </p:spTree>
    <p:extLst>
      <p:ext uri="{BB962C8B-B14F-4D97-AF65-F5344CB8AC3E}">
        <p14:creationId xmlns="" xmlns:p14="http://schemas.microsoft.com/office/powerpoint/2010/main" val="879414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11488" cy="461963"/>
          </a:xfrm>
          <a:prstGeom prst="rect">
            <a:avLst/>
          </a:prstGeom>
          <a:noFill/>
          <a:ln w="9525">
            <a:noFill/>
            <a:miter lim="800000"/>
            <a:headEnd/>
            <a:tailEnd/>
          </a:ln>
        </p:spPr>
        <p:txBody>
          <a:bodyPr vert="horz" wrap="square" lIns="91635" tIns="45819" rIns="91635" bIns="45819" numCol="1" anchor="t" anchorCtr="0" compatLnSpc="1">
            <a:prstTxWarp prst="textNoShape">
              <a:avLst/>
            </a:prstTxWarp>
          </a:bodyPr>
          <a:lstStyle>
            <a:lvl1pPr defTabSz="917120">
              <a:spcBef>
                <a:spcPct val="0"/>
              </a:spcBef>
              <a:defRPr sz="1200" b="0" i="0"/>
            </a:lvl1pPr>
          </a:lstStyle>
          <a:p>
            <a:pPr>
              <a:defRPr/>
            </a:pPr>
            <a:endParaRPr lang="en-US"/>
          </a:p>
        </p:txBody>
      </p:sp>
      <p:sp>
        <p:nvSpPr>
          <p:cNvPr id="4099" name="Rectangle 3"/>
          <p:cNvSpPr>
            <a:spLocks noGrp="1" noChangeArrowheads="1"/>
          </p:cNvSpPr>
          <p:nvPr>
            <p:ph type="dt" idx="1"/>
          </p:nvPr>
        </p:nvSpPr>
        <p:spPr bwMode="auto">
          <a:xfrm>
            <a:off x="3933825" y="0"/>
            <a:ext cx="3011488" cy="461963"/>
          </a:xfrm>
          <a:prstGeom prst="rect">
            <a:avLst/>
          </a:prstGeom>
          <a:noFill/>
          <a:ln w="9525">
            <a:noFill/>
            <a:miter lim="800000"/>
            <a:headEnd/>
            <a:tailEnd/>
          </a:ln>
        </p:spPr>
        <p:txBody>
          <a:bodyPr vert="horz" wrap="square" lIns="91635" tIns="45819" rIns="91635" bIns="45819" numCol="1" anchor="t" anchorCtr="0" compatLnSpc="1">
            <a:prstTxWarp prst="textNoShape">
              <a:avLst/>
            </a:prstTxWarp>
          </a:bodyPr>
          <a:lstStyle>
            <a:lvl1pPr algn="r" defTabSz="917120">
              <a:spcBef>
                <a:spcPct val="0"/>
              </a:spcBef>
              <a:defRPr sz="1200" b="0" i="0"/>
            </a:lvl1pPr>
          </a:lstStyle>
          <a:p>
            <a:pPr>
              <a:defRPr/>
            </a:pPr>
            <a:fld id="{D6B52C6B-5093-4605-8F9A-025BDB0051E5}" type="datetimeFigureOut">
              <a:rPr lang="en-US"/>
              <a:pPr>
                <a:defRPr/>
              </a:pPr>
              <a:t>5/6/2011</a:t>
            </a:fld>
            <a:endParaRPr lang="en-US"/>
          </a:p>
        </p:txBody>
      </p:sp>
      <p:sp>
        <p:nvSpPr>
          <p:cNvPr id="17412" name="Rectangle 4"/>
          <p:cNvSpPr>
            <a:spLocks noGrp="1" noRot="1" noChangeAspect="1" noChangeArrowheads="1" noTextEdit="1"/>
          </p:cNvSpPr>
          <p:nvPr>
            <p:ph type="sldImg" idx="2"/>
          </p:nvPr>
        </p:nvSpPr>
        <p:spPr bwMode="auto">
          <a:xfrm>
            <a:off x="1169988" y="690563"/>
            <a:ext cx="4610100" cy="34575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5325" y="4379913"/>
            <a:ext cx="5556250" cy="4149725"/>
          </a:xfrm>
          <a:prstGeom prst="rect">
            <a:avLst/>
          </a:prstGeom>
          <a:noFill/>
          <a:ln w="9525">
            <a:noFill/>
            <a:miter lim="800000"/>
            <a:headEnd/>
            <a:tailEnd/>
          </a:ln>
        </p:spPr>
        <p:txBody>
          <a:bodyPr vert="horz" wrap="square" lIns="91635" tIns="45819" rIns="91635" bIns="458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56650"/>
            <a:ext cx="3011488" cy="461963"/>
          </a:xfrm>
          <a:prstGeom prst="rect">
            <a:avLst/>
          </a:prstGeom>
          <a:noFill/>
          <a:ln w="9525">
            <a:noFill/>
            <a:miter lim="800000"/>
            <a:headEnd/>
            <a:tailEnd/>
          </a:ln>
        </p:spPr>
        <p:txBody>
          <a:bodyPr vert="horz" wrap="square" lIns="91635" tIns="45819" rIns="91635" bIns="45819" numCol="1" anchor="b" anchorCtr="0" compatLnSpc="1">
            <a:prstTxWarp prst="textNoShape">
              <a:avLst/>
            </a:prstTxWarp>
          </a:bodyPr>
          <a:lstStyle>
            <a:lvl1pPr defTabSz="917120">
              <a:spcBef>
                <a:spcPct val="0"/>
              </a:spcBef>
              <a:defRPr sz="1200" b="0" i="0"/>
            </a:lvl1pPr>
          </a:lstStyle>
          <a:p>
            <a:pPr>
              <a:defRPr/>
            </a:pPr>
            <a:endParaRPr lang="en-US"/>
          </a:p>
        </p:txBody>
      </p:sp>
      <p:sp>
        <p:nvSpPr>
          <p:cNvPr id="4103" name="Rectangle 7"/>
          <p:cNvSpPr>
            <a:spLocks noGrp="1" noChangeArrowheads="1"/>
          </p:cNvSpPr>
          <p:nvPr>
            <p:ph type="sldNum" sz="quarter" idx="5"/>
          </p:nvPr>
        </p:nvSpPr>
        <p:spPr bwMode="auto">
          <a:xfrm>
            <a:off x="3933825" y="8756650"/>
            <a:ext cx="3011488" cy="461963"/>
          </a:xfrm>
          <a:prstGeom prst="rect">
            <a:avLst/>
          </a:prstGeom>
          <a:noFill/>
          <a:ln w="9525">
            <a:noFill/>
            <a:miter lim="800000"/>
            <a:headEnd/>
            <a:tailEnd/>
          </a:ln>
        </p:spPr>
        <p:txBody>
          <a:bodyPr vert="horz" wrap="square" lIns="91635" tIns="45819" rIns="91635" bIns="45819" numCol="1" anchor="b" anchorCtr="0" compatLnSpc="1">
            <a:prstTxWarp prst="textNoShape">
              <a:avLst/>
            </a:prstTxWarp>
          </a:bodyPr>
          <a:lstStyle>
            <a:lvl1pPr algn="r" defTabSz="917120">
              <a:spcBef>
                <a:spcPct val="0"/>
              </a:spcBef>
              <a:defRPr sz="1200" b="0" i="0"/>
            </a:lvl1pPr>
          </a:lstStyle>
          <a:p>
            <a:pPr>
              <a:defRPr/>
            </a:pPr>
            <a:fld id="{06772062-51B6-4F46-B657-D0591017BFE2}" type="slidenum">
              <a:rPr lang="en-US"/>
              <a:pPr>
                <a:defRPr/>
              </a:pPr>
              <a:t>‹#›</a:t>
            </a:fld>
            <a:endParaRPr lang="en-US"/>
          </a:p>
        </p:txBody>
      </p:sp>
    </p:spTree>
    <p:extLst>
      <p:ext uri="{BB962C8B-B14F-4D97-AF65-F5344CB8AC3E}">
        <p14:creationId xmlns="" xmlns:p14="http://schemas.microsoft.com/office/powerpoint/2010/main" val="1024582117"/>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r>
              <a:rPr lang="en-US" smtClean="0"/>
              <a:t>This presentation should </a:t>
            </a:r>
            <a:r>
              <a:rPr lang="en-US" u="sng" smtClean="0"/>
              <a:t>reflect </a:t>
            </a:r>
            <a:r>
              <a:rPr lang="en-US" smtClean="0"/>
              <a:t>your current plans (and schedule) for the development of product validation tools (routine &amp; deep-dive) for each of your products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marL="112713" lvl="1">
              <a:spcBef>
                <a:spcPct val="20000"/>
              </a:spcBef>
              <a:buClr>
                <a:schemeClr val="accent2"/>
              </a:buClr>
            </a:pPr>
            <a:endParaRPr lang="en-US" dirty="0" smtClean="0"/>
          </a:p>
        </p:txBody>
      </p:sp>
      <p:sp>
        <p:nvSpPr>
          <p:cNvPr id="27652" name="Date Placeholder 3"/>
          <p:cNvSpPr>
            <a:spLocks noGrp="1"/>
          </p:cNvSpPr>
          <p:nvPr>
            <p:ph type="dt" sz="quarter" idx="1"/>
          </p:nvPr>
        </p:nvSpPr>
        <p:spPr>
          <a:noFill/>
        </p:spPr>
        <p:txBody>
          <a:bodyPr/>
          <a:lstStyle/>
          <a:p>
            <a:pPr defTabSz="915988"/>
            <a:fld id="{31F0B685-3425-429D-8366-A1EF50587E07}" type="datetime1">
              <a:rPr lang="en-US" smtClean="0"/>
              <a:pPr defTabSz="915988"/>
              <a:t>5/6/2011</a:t>
            </a:fld>
            <a:endParaRPr lang="en-US" smtClean="0"/>
          </a:p>
        </p:txBody>
      </p:sp>
      <p:sp>
        <p:nvSpPr>
          <p:cNvPr id="27653" name="Slide Number Placeholder 4"/>
          <p:cNvSpPr>
            <a:spLocks noGrp="1"/>
          </p:cNvSpPr>
          <p:nvPr>
            <p:ph type="sldNum" sz="quarter" idx="5"/>
          </p:nvPr>
        </p:nvSpPr>
        <p:spPr>
          <a:noFill/>
        </p:spPr>
        <p:txBody>
          <a:bodyPr/>
          <a:lstStyle/>
          <a:p>
            <a:pPr defTabSz="915988"/>
            <a:fld id="{AC595BAD-F2BF-4C53-82A7-0C6B7C197097}" type="slidenum">
              <a:rPr lang="en-US" smtClean="0"/>
              <a:pPr defTabSz="915988"/>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marL="112713" lvl="1">
              <a:spcBef>
                <a:spcPct val="20000"/>
              </a:spcBef>
              <a:buClr>
                <a:schemeClr val="accent2"/>
              </a:buClr>
            </a:pPr>
            <a:r>
              <a:rPr lang="en-US" smtClean="0"/>
              <a:t>RJB: Some changes made (bullet 2)</a:t>
            </a:r>
          </a:p>
        </p:txBody>
      </p:sp>
      <p:sp>
        <p:nvSpPr>
          <p:cNvPr id="28676" name="Date Placeholder 3"/>
          <p:cNvSpPr txBox="1">
            <a:spLocks noGrp="1"/>
          </p:cNvSpPr>
          <p:nvPr/>
        </p:nvSpPr>
        <p:spPr bwMode="auto">
          <a:xfrm>
            <a:off x="3933825" y="0"/>
            <a:ext cx="3011488" cy="461963"/>
          </a:xfrm>
          <a:prstGeom prst="rect">
            <a:avLst/>
          </a:prstGeom>
          <a:noFill/>
          <a:ln w="9525">
            <a:noFill/>
            <a:miter lim="800000"/>
            <a:headEnd/>
            <a:tailEnd/>
          </a:ln>
        </p:spPr>
        <p:txBody>
          <a:bodyPr lIns="91635" tIns="45819" rIns="91635" bIns="45819"/>
          <a:lstStyle/>
          <a:p>
            <a:pPr algn="r" defTabSz="915988">
              <a:spcBef>
                <a:spcPct val="0"/>
              </a:spcBef>
            </a:pPr>
            <a:fld id="{CB215E04-F61A-4F42-ADBC-8A333D9F1A89}" type="datetime1">
              <a:rPr lang="en-US" sz="1200" b="0" i="0"/>
              <a:pPr algn="r" defTabSz="915988">
                <a:spcBef>
                  <a:spcPct val="0"/>
                </a:spcBef>
              </a:pPr>
              <a:t>5/6/2011</a:t>
            </a:fld>
            <a:endParaRPr lang="en-US" sz="1200" b="0" i="0"/>
          </a:p>
        </p:txBody>
      </p:sp>
      <p:sp>
        <p:nvSpPr>
          <p:cNvPr id="28677" name="Slide Number Placeholder 4"/>
          <p:cNvSpPr txBox="1">
            <a:spLocks noGrp="1"/>
          </p:cNvSpPr>
          <p:nvPr/>
        </p:nvSpPr>
        <p:spPr bwMode="auto">
          <a:xfrm>
            <a:off x="3933825" y="8756650"/>
            <a:ext cx="3011488" cy="461963"/>
          </a:xfrm>
          <a:prstGeom prst="rect">
            <a:avLst/>
          </a:prstGeom>
          <a:noFill/>
          <a:ln w="9525">
            <a:noFill/>
            <a:miter lim="800000"/>
            <a:headEnd/>
            <a:tailEnd/>
          </a:ln>
        </p:spPr>
        <p:txBody>
          <a:bodyPr lIns="91635" tIns="45819" rIns="91635" bIns="45819" anchor="b"/>
          <a:lstStyle/>
          <a:p>
            <a:pPr algn="r" defTabSz="915988">
              <a:spcBef>
                <a:spcPct val="0"/>
              </a:spcBef>
            </a:pPr>
            <a:fld id="{5E8D3F4B-3F07-4DAB-B787-366001084DDF}" type="slidenum">
              <a:rPr lang="en-US" sz="1200" b="0" i="0"/>
              <a:pPr algn="r" defTabSz="915988">
                <a:spcBef>
                  <a:spcPct val="0"/>
                </a:spcBef>
              </a:pPr>
              <a:t>15</a:t>
            </a:fld>
            <a:endParaRPr lang="en-US" sz="1200" b="0" i="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marL="112713" lvl="1">
              <a:spcBef>
                <a:spcPct val="20000"/>
              </a:spcBef>
              <a:buClr>
                <a:schemeClr val="accent2"/>
              </a:buClr>
            </a:pPr>
            <a:endParaRPr lang="en-US" smtClean="0"/>
          </a:p>
        </p:txBody>
      </p:sp>
      <p:sp>
        <p:nvSpPr>
          <p:cNvPr id="29700" name="Date Placeholder 3"/>
          <p:cNvSpPr txBox="1">
            <a:spLocks noGrp="1"/>
          </p:cNvSpPr>
          <p:nvPr/>
        </p:nvSpPr>
        <p:spPr bwMode="auto">
          <a:xfrm>
            <a:off x="3933825" y="0"/>
            <a:ext cx="3011488" cy="461963"/>
          </a:xfrm>
          <a:prstGeom prst="rect">
            <a:avLst/>
          </a:prstGeom>
          <a:noFill/>
          <a:ln w="9525">
            <a:noFill/>
            <a:miter lim="800000"/>
            <a:headEnd/>
            <a:tailEnd/>
          </a:ln>
        </p:spPr>
        <p:txBody>
          <a:bodyPr lIns="91635" tIns="45819" rIns="91635" bIns="45819"/>
          <a:lstStyle/>
          <a:p>
            <a:pPr algn="r" defTabSz="915988">
              <a:spcBef>
                <a:spcPct val="0"/>
              </a:spcBef>
            </a:pPr>
            <a:fld id="{7153AE5E-B03F-4BCC-B435-3ABEF9412BE5}" type="datetime1">
              <a:rPr lang="en-US" sz="1200" b="0" i="0"/>
              <a:pPr algn="r" defTabSz="915988">
                <a:spcBef>
                  <a:spcPct val="0"/>
                </a:spcBef>
              </a:pPr>
              <a:t>5/6/2011</a:t>
            </a:fld>
            <a:endParaRPr lang="en-US" sz="1200" b="0" i="0"/>
          </a:p>
        </p:txBody>
      </p:sp>
      <p:sp>
        <p:nvSpPr>
          <p:cNvPr id="29701" name="Slide Number Placeholder 4"/>
          <p:cNvSpPr txBox="1">
            <a:spLocks noGrp="1"/>
          </p:cNvSpPr>
          <p:nvPr/>
        </p:nvSpPr>
        <p:spPr bwMode="auto">
          <a:xfrm>
            <a:off x="3933825" y="8756650"/>
            <a:ext cx="3011488" cy="461963"/>
          </a:xfrm>
          <a:prstGeom prst="rect">
            <a:avLst/>
          </a:prstGeom>
          <a:noFill/>
          <a:ln w="9525">
            <a:noFill/>
            <a:miter lim="800000"/>
            <a:headEnd/>
            <a:tailEnd/>
          </a:ln>
        </p:spPr>
        <p:txBody>
          <a:bodyPr lIns="91635" tIns="45819" rIns="91635" bIns="45819" anchor="b"/>
          <a:lstStyle/>
          <a:p>
            <a:pPr algn="r" defTabSz="915988">
              <a:spcBef>
                <a:spcPct val="0"/>
              </a:spcBef>
            </a:pPr>
            <a:fld id="{CC378DE5-5C71-4A37-B3CC-388F1E7F2468}" type="slidenum">
              <a:rPr lang="en-US" sz="1200" b="0" i="0"/>
              <a:pPr algn="r" defTabSz="915988">
                <a:spcBef>
                  <a:spcPct val="0"/>
                </a:spcBef>
              </a:pPr>
              <a:t>16</a:t>
            </a:fld>
            <a:endParaRPr lang="en-US" sz="1200" b="0" i="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marL="112713" lvl="1">
              <a:spcBef>
                <a:spcPct val="20000"/>
              </a:spcBef>
              <a:buClr>
                <a:schemeClr val="accent2"/>
              </a:buClr>
            </a:pPr>
            <a:r>
              <a:rPr lang="en-US" dirty="0" smtClean="0"/>
              <a:t>RJB: minor changes</a:t>
            </a:r>
          </a:p>
          <a:p>
            <a:pPr marL="112713" lvl="1">
              <a:spcBef>
                <a:spcPct val="20000"/>
              </a:spcBef>
              <a:buClr>
                <a:schemeClr val="accent2"/>
              </a:buClr>
            </a:pPr>
            <a:endParaRPr lang="en-US" dirty="0" smtClean="0"/>
          </a:p>
          <a:p>
            <a:pPr marL="112713" lvl="1">
              <a:spcBef>
                <a:spcPct val="20000"/>
              </a:spcBef>
              <a:buClr>
                <a:schemeClr val="accent2"/>
              </a:buClr>
            </a:pPr>
            <a:r>
              <a:rPr lang="en-US" dirty="0" smtClean="0"/>
              <a:t>SJG-</a:t>
            </a:r>
            <a:r>
              <a:rPr lang="en-US" baseline="0" dirty="0" smtClean="0"/>
              <a:t> GMT?</a:t>
            </a:r>
            <a:endParaRPr lang="en-US" dirty="0" smtClean="0"/>
          </a:p>
        </p:txBody>
      </p:sp>
      <p:sp>
        <p:nvSpPr>
          <p:cNvPr id="30724" name="Date Placeholder 3"/>
          <p:cNvSpPr txBox="1">
            <a:spLocks noGrp="1"/>
          </p:cNvSpPr>
          <p:nvPr/>
        </p:nvSpPr>
        <p:spPr bwMode="auto">
          <a:xfrm>
            <a:off x="3933825" y="0"/>
            <a:ext cx="3011488" cy="461963"/>
          </a:xfrm>
          <a:prstGeom prst="rect">
            <a:avLst/>
          </a:prstGeom>
          <a:noFill/>
          <a:ln w="9525">
            <a:noFill/>
            <a:miter lim="800000"/>
            <a:headEnd/>
            <a:tailEnd/>
          </a:ln>
        </p:spPr>
        <p:txBody>
          <a:bodyPr lIns="91635" tIns="45819" rIns="91635" bIns="45819"/>
          <a:lstStyle/>
          <a:p>
            <a:pPr algn="r" defTabSz="915988">
              <a:spcBef>
                <a:spcPct val="0"/>
              </a:spcBef>
            </a:pPr>
            <a:fld id="{6E461E40-7C09-4064-B824-FBFCFE7324F0}" type="datetime1">
              <a:rPr lang="en-US" sz="1200" b="0" i="0"/>
              <a:pPr algn="r" defTabSz="915988">
                <a:spcBef>
                  <a:spcPct val="0"/>
                </a:spcBef>
              </a:pPr>
              <a:t>5/6/2011</a:t>
            </a:fld>
            <a:endParaRPr lang="en-US" sz="1200" b="0" i="0"/>
          </a:p>
        </p:txBody>
      </p:sp>
      <p:sp>
        <p:nvSpPr>
          <p:cNvPr id="30725" name="Slide Number Placeholder 4"/>
          <p:cNvSpPr txBox="1">
            <a:spLocks noGrp="1"/>
          </p:cNvSpPr>
          <p:nvPr/>
        </p:nvSpPr>
        <p:spPr bwMode="auto">
          <a:xfrm>
            <a:off x="3933825" y="8756650"/>
            <a:ext cx="3011488" cy="461963"/>
          </a:xfrm>
          <a:prstGeom prst="rect">
            <a:avLst/>
          </a:prstGeom>
          <a:noFill/>
          <a:ln w="9525">
            <a:noFill/>
            <a:miter lim="800000"/>
            <a:headEnd/>
            <a:tailEnd/>
          </a:ln>
        </p:spPr>
        <p:txBody>
          <a:bodyPr lIns="91635" tIns="45819" rIns="91635" bIns="45819" anchor="b"/>
          <a:lstStyle/>
          <a:p>
            <a:pPr algn="r" defTabSz="915988">
              <a:spcBef>
                <a:spcPct val="0"/>
              </a:spcBef>
            </a:pPr>
            <a:fld id="{9CED65BF-8756-4F39-9474-2E9341F786B9}" type="slidenum">
              <a:rPr lang="en-US" sz="1200" b="0" i="0"/>
              <a:pPr algn="r" defTabSz="915988">
                <a:spcBef>
                  <a:spcPct val="0"/>
                </a:spcBef>
              </a:pPr>
              <a:t>17</a:t>
            </a:fld>
            <a:endParaRPr lang="en-US" sz="1200" b="0" i="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noFill/>
          <a:ln>
            <a:solidFill>
              <a:srgbClr val="000000"/>
            </a:solidFill>
          </a:ln>
        </p:spPr>
        <p:txBody>
          <a:bodyPr/>
          <a:lstStyle/>
          <a:p>
            <a:pPr marL="112713" lvl="1">
              <a:spcBef>
                <a:spcPct val="20000"/>
              </a:spcBef>
              <a:buClr>
                <a:schemeClr val="accent2"/>
              </a:buClr>
            </a:pPr>
            <a:r>
              <a:rPr lang="en-US" smtClean="0"/>
              <a:t>Please provide your thoughts and ideas for enhancing the capabilities and utililty of the validation tools beyond what you already planned to do. For example:</a:t>
            </a:r>
          </a:p>
          <a:p>
            <a:pPr marL="112713" lvl="1">
              <a:spcBef>
                <a:spcPct val="20000"/>
              </a:spcBef>
              <a:buClr>
                <a:schemeClr val="accent2"/>
              </a:buClr>
            </a:pPr>
            <a:r>
              <a:rPr lang="en-US" smtClean="0"/>
              <a:t>1) Could your matchup databases support product reprocessing? </a:t>
            </a:r>
          </a:p>
          <a:p>
            <a:pPr marL="112713" lvl="1">
              <a:spcBef>
                <a:spcPct val="20000"/>
              </a:spcBef>
              <a:buClr>
                <a:schemeClr val="accent2"/>
              </a:buClr>
            </a:pPr>
            <a:r>
              <a:rPr lang="en-US" smtClean="0"/>
              <a:t>2) What new visualization technologies could be used to further enhance the capability/utility of a routine or “deep-dive” validation tool?</a:t>
            </a:r>
          </a:p>
          <a:p>
            <a:pPr marL="112713" lvl="1">
              <a:spcBef>
                <a:spcPct val="20000"/>
              </a:spcBef>
              <a:buClr>
                <a:schemeClr val="accent2"/>
              </a:buClr>
            </a:pPr>
            <a:r>
              <a:rPr lang="en-US" smtClean="0"/>
              <a:t>3) What web interfaces to your validation tool outcomes could/should be developed (if not already developed)?</a:t>
            </a:r>
          </a:p>
          <a:p>
            <a:pPr marL="112713" lvl="1">
              <a:spcBef>
                <a:spcPct val="20000"/>
              </a:spcBef>
              <a:buClr>
                <a:schemeClr val="accent2"/>
              </a:buClr>
            </a:pPr>
            <a:r>
              <a:rPr lang="en-US" smtClean="0"/>
              <a:t>4) Other ideas?</a:t>
            </a:r>
          </a:p>
        </p:txBody>
      </p:sp>
      <p:sp>
        <p:nvSpPr>
          <p:cNvPr id="31748" name="Date Placeholder 3"/>
          <p:cNvSpPr txBox="1">
            <a:spLocks noGrp="1"/>
          </p:cNvSpPr>
          <p:nvPr/>
        </p:nvSpPr>
        <p:spPr bwMode="auto">
          <a:xfrm>
            <a:off x="3933825" y="0"/>
            <a:ext cx="3011488" cy="461963"/>
          </a:xfrm>
          <a:prstGeom prst="rect">
            <a:avLst/>
          </a:prstGeom>
          <a:noFill/>
          <a:ln w="9525">
            <a:noFill/>
            <a:miter lim="800000"/>
            <a:headEnd/>
            <a:tailEnd/>
          </a:ln>
        </p:spPr>
        <p:txBody>
          <a:bodyPr lIns="91635" tIns="45819" rIns="91635" bIns="45819"/>
          <a:lstStyle/>
          <a:p>
            <a:pPr algn="r" defTabSz="915988">
              <a:spcBef>
                <a:spcPct val="0"/>
              </a:spcBef>
            </a:pPr>
            <a:fld id="{EF648964-2358-47C6-BE26-6CC976983D5D}" type="datetime1">
              <a:rPr lang="en-US" sz="1200" b="0" i="0"/>
              <a:pPr algn="r" defTabSz="915988">
                <a:spcBef>
                  <a:spcPct val="0"/>
                </a:spcBef>
              </a:pPr>
              <a:t>5/6/2011</a:t>
            </a:fld>
            <a:endParaRPr lang="en-US" sz="1200" b="0" i="0"/>
          </a:p>
        </p:txBody>
      </p:sp>
      <p:sp>
        <p:nvSpPr>
          <p:cNvPr id="31749" name="Slide Number Placeholder 4"/>
          <p:cNvSpPr txBox="1">
            <a:spLocks noGrp="1"/>
          </p:cNvSpPr>
          <p:nvPr/>
        </p:nvSpPr>
        <p:spPr bwMode="auto">
          <a:xfrm>
            <a:off x="3933825" y="8756650"/>
            <a:ext cx="3011488" cy="461963"/>
          </a:xfrm>
          <a:prstGeom prst="rect">
            <a:avLst/>
          </a:prstGeom>
          <a:noFill/>
          <a:ln w="9525">
            <a:noFill/>
            <a:miter lim="800000"/>
            <a:headEnd/>
            <a:tailEnd/>
          </a:ln>
        </p:spPr>
        <p:txBody>
          <a:bodyPr lIns="91635" tIns="45819" rIns="91635" bIns="45819" anchor="b"/>
          <a:lstStyle/>
          <a:p>
            <a:pPr algn="r" defTabSz="915988">
              <a:spcBef>
                <a:spcPct val="0"/>
              </a:spcBef>
            </a:pPr>
            <a:fld id="{6842F209-0385-4EAF-96CA-96417DE02D2E}" type="slidenum">
              <a:rPr lang="en-US" sz="1200" b="0" i="0"/>
              <a:pPr algn="r" defTabSz="915988">
                <a:spcBef>
                  <a:spcPct val="0"/>
                </a:spcBef>
              </a:pPr>
              <a:t>18</a:t>
            </a:fld>
            <a:endParaRPr lang="en-US" sz="1200" b="0" i="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smtClean="0"/>
          </a:p>
        </p:txBody>
      </p:sp>
      <p:sp>
        <p:nvSpPr>
          <p:cNvPr id="32772" name="Date Placeholder 3"/>
          <p:cNvSpPr>
            <a:spLocks noGrp="1"/>
          </p:cNvSpPr>
          <p:nvPr>
            <p:ph type="dt" sz="quarter" idx="1"/>
          </p:nvPr>
        </p:nvSpPr>
        <p:spPr>
          <a:noFill/>
        </p:spPr>
        <p:txBody>
          <a:bodyPr/>
          <a:lstStyle/>
          <a:p>
            <a:pPr defTabSz="915988"/>
            <a:fld id="{2638BBD4-0A09-4C65-B003-2EC39D296DB0}" type="datetime1">
              <a:rPr lang="en-US" smtClean="0"/>
              <a:pPr defTabSz="915988"/>
              <a:t>5/6/2011</a:t>
            </a:fld>
            <a:endParaRPr lang="en-US" smtClean="0"/>
          </a:p>
        </p:txBody>
      </p:sp>
      <p:sp>
        <p:nvSpPr>
          <p:cNvPr id="32773" name="Slide Number Placeholder 4"/>
          <p:cNvSpPr>
            <a:spLocks noGrp="1"/>
          </p:cNvSpPr>
          <p:nvPr>
            <p:ph type="sldNum" sz="quarter" idx="5"/>
          </p:nvPr>
        </p:nvSpPr>
        <p:spPr>
          <a:noFill/>
        </p:spPr>
        <p:txBody>
          <a:bodyPr/>
          <a:lstStyle/>
          <a:p>
            <a:pPr defTabSz="915988"/>
            <a:fld id="{29439012-9E14-4B9A-A71B-350A80A60178}" type="slidenum">
              <a:rPr lang="en-US" smtClean="0"/>
              <a:pPr defTabSz="915988"/>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smtClean="0"/>
              <a:t>Plan on a 15-20 min presentation. Slide counts per topic  area are provided as guidance. Slide counts will vary depending upon number of products and tools.</a:t>
            </a:r>
          </a:p>
        </p:txBody>
      </p:sp>
      <p:sp>
        <p:nvSpPr>
          <p:cNvPr id="19460" name="Date Placeholder 3"/>
          <p:cNvSpPr>
            <a:spLocks noGrp="1"/>
          </p:cNvSpPr>
          <p:nvPr>
            <p:ph type="dt" sz="quarter" idx="1"/>
          </p:nvPr>
        </p:nvSpPr>
        <p:spPr>
          <a:noFill/>
        </p:spPr>
        <p:txBody>
          <a:bodyPr/>
          <a:lstStyle/>
          <a:p>
            <a:pPr defTabSz="915988"/>
            <a:fld id="{DD72AE8D-BA06-4CF0-A4EE-260B266A27CD}" type="datetime1">
              <a:rPr lang="en-US" smtClean="0"/>
              <a:pPr defTabSz="915988"/>
              <a:t>5/6/2011</a:t>
            </a:fld>
            <a:endParaRPr lang="en-US" smtClean="0"/>
          </a:p>
        </p:txBody>
      </p:sp>
      <p:sp>
        <p:nvSpPr>
          <p:cNvPr id="19461" name="Slide Number Placeholder 4"/>
          <p:cNvSpPr>
            <a:spLocks noGrp="1"/>
          </p:cNvSpPr>
          <p:nvPr>
            <p:ph type="sldNum" sz="quarter" idx="5"/>
          </p:nvPr>
        </p:nvSpPr>
        <p:spPr>
          <a:noFill/>
        </p:spPr>
        <p:txBody>
          <a:bodyPr/>
          <a:lstStyle/>
          <a:p>
            <a:pPr defTabSz="915988"/>
            <a:fld id="{507E1A32-7042-4675-9AA2-1F94CB6053C9}" type="slidenum">
              <a:rPr lang="en-US" smtClean="0"/>
              <a:pPr defTabSz="915988"/>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135063" y="681038"/>
            <a:ext cx="4591050" cy="3444875"/>
          </a:xfrm>
          <a:ln/>
        </p:spPr>
      </p:sp>
      <p:sp>
        <p:nvSpPr>
          <p:cNvPr id="20483" name="Rectangle 3"/>
          <p:cNvSpPr>
            <a:spLocks noGrp="1" noChangeArrowheads="1"/>
          </p:cNvSpPr>
          <p:nvPr>
            <p:ph type="body" idx="1"/>
          </p:nvPr>
        </p:nvSpPr>
        <p:spPr>
          <a:noFill/>
          <a:ln/>
        </p:spPr>
        <p:txBody>
          <a:bodyPr/>
          <a:lstStyle/>
          <a:p>
            <a:pPr marL="112713" lvl="1">
              <a:spcBef>
                <a:spcPct val="20000"/>
              </a:spcBef>
              <a:buClr>
                <a:schemeClr val="accent2"/>
              </a:buClr>
            </a:pPr>
            <a:r>
              <a:rPr lang="en-US" smtClean="0"/>
              <a:t>Provide a list of products and their specifications (spatial and temporal resolution, coverage). Include an example display(s) of your products.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pPr defTabSz="915988"/>
            <a:fld id="{ABEA75F4-48B8-49F8-9952-0476C9F89036}" type="slidenum">
              <a:rPr lang="en-US" smtClean="0"/>
              <a:pPr defTabSz="915988"/>
              <a:t>4</a:t>
            </a:fld>
            <a:endParaRPr lang="en-US" smtClean="0"/>
          </a:p>
        </p:txBody>
      </p:sp>
      <p:sp>
        <p:nvSpPr>
          <p:cNvPr id="21507" name="Rectangle 2"/>
          <p:cNvSpPr>
            <a:spLocks noGrp="1" noRot="1" noChangeAspect="1" noChangeArrowheads="1" noTextEdit="1"/>
          </p:cNvSpPr>
          <p:nvPr>
            <p:ph type="sldImg"/>
          </p:nvPr>
        </p:nvSpPr>
        <p:spPr>
          <a:xfrm>
            <a:off x="1179513" y="696913"/>
            <a:ext cx="4592637" cy="3444875"/>
          </a:xfrm>
          <a:ln/>
        </p:spPr>
      </p:sp>
      <p:sp>
        <p:nvSpPr>
          <p:cNvPr id="21508" name="Rectangle 3"/>
          <p:cNvSpPr>
            <a:spLocks noGrp="1" noChangeArrowheads="1"/>
          </p:cNvSpPr>
          <p:nvPr>
            <p:ph type="body" idx="1"/>
          </p:nvPr>
        </p:nvSpPr>
        <p:spPr>
          <a:xfrm>
            <a:off x="927100" y="4379913"/>
            <a:ext cx="5092700" cy="4149725"/>
          </a:xfrm>
          <a:noFill/>
          <a:ln/>
        </p:spPr>
        <p:txBody>
          <a:bodyPr/>
          <a:lstStyle/>
          <a:p>
            <a:r>
              <a:rPr lang="en-US" dirty="0" smtClean="0"/>
              <a:t>SJG- cant read red on blue background- change red to yellow</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marL="112713" lvl="1">
              <a:spcBef>
                <a:spcPct val="20000"/>
              </a:spcBef>
              <a:buClr>
                <a:schemeClr val="accent2"/>
              </a:buClr>
            </a:pPr>
            <a:r>
              <a:rPr lang="en-US" smtClean="0"/>
              <a:t>Highlight/summarize validation strategy for each product.  </a:t>
            </a:r>
            <a:r>
              <a:rPr lang="en-US" smtClean="0">
                <a:solidFill>
                  <a:srgbClr val="C00000"/>
                </a:solidFill>
              </a:rPr>
              <a:t>This first slide overviews the “Validation Flow”</a:t>
            </a:r>
          </a:p>
          <a:p>
            <a:pPr marL="112713" lvl="1">
              <a:spcBef>
                <a:spcPct val="20000"/>
              </a:spcBef>
              <a:buClr>
                <a:schemeClr val="accent2"/>
              </a:buClr>
            </a:pPr>
            <a:r>
              <a:rPr lang="en-US" smtClean="0"/>
              <a:t>Identify reference/”ground truth” datasets that are needed and where/how these are obtained – later slides will address this and next line.</a:t>
            </a:r>
          </a:p>
          <a:p>
            <a:pPr marL="112713" lvl="1">
              <a:spcBef>
                <a:spcPct val="20000"/>
              </a:spcBef>
              <a:buClr>
                <a:schemeClr val="accent2"/>
              </a:buClr>
            </a:pPr>
            <a:r>
              <a:rPr lang="en-US" smtClean="0"/>
              <a:t>Identify validation tools (routine &amp; deep-dive) that are needed and being developed</a:t>
            </a:r>
          </a:p>
          <a:p>
            <a:pPr marL="112713" lvl="1">
              <a:spcBef>
                <a:spcPct val="20000"/>
              </a:spcBef>
              <a:buClr>
                <a:schemeClr val="accent2"/>
              </a:buClr>
            </a:pPr>
            <a:endParaRPr lang="en-US" smtClean="0"/>
          </a:p>
          <a:p>
            <a:pPr marL="112713" lvl="1">
              <a:spcBef>
                <a:spcPct val="20000"/>
              </a:spcBef>
              <a:buClr>
                <a:schemeClr val="accent2"/>
              </a:buClr>
            </a:pPr>
            <a:r>
              <a:rPr lang="en-US" smtClean="0"/>
              <a:t>RJB: refresh me again, what does e1 and e2 signify?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marL="112713" lvl="1">
              <a:spcBef>
                <a:spcPct val="20000"/>
              </a:spcBef>
              <a:buClr>
                <a:schemeClr val="accent2"/>
              </a:buClr>
            </a:pPr>
            <a:r>
              <a:rPr lang="en-US" dirty="0" smtClean="0"/>
              <a:t>Highlight/summarize validation strategy for each product.  </a:t>
            </a:r>
          </a:p>
          <a:p>
            <a:pPr marL="112713" lvl="1">
              <a:spcBef>
                <a:spcPct val="20000"/>
              </a:spcBef>
              <a:buClr>
                <a:schemeClr val="accent2"/>
              </a:buClr>
            </a:pPr>
            <a:r>
              <a:rPr lang="en-US" dirty="0" smtClean="0"/>
              <a:t>Identify reference/”ground truth” datasets that are needed and where/how these are obtained – this slide begins to address the needed data sets</a:t>
            </a:r>
          </a:p>
          <a:p>
            <a:pPr marL="112713" lvl="1">
              <a:spcBef>
                <a:spcPct val="20000"/>
              </a:spcBef>
              <a:buClr>
                <a:schemeClr val="accent2"/>
              </a:buClr>
            </a:pPr>
            <a:r>
              <a:rPr lang="en-US" dirty="0" smtClean="0"/>
              <a:t>Identify validation tools (routine &amp; deep-dive) that are needed and being developed</a:t>
            </a:r>
          </a:p>
          <a:p>
            <a:pPr marL="112713" lvl="1">
              <a:spcBef>
                <a:spcPct val="20000"/>
              </a:spcBef>
              <a:buClr>
                <a:schemeClr val="accent2"/>
              </a:buClr>
            </a:pPr>
            <a:endParaRPr lang="en-US" dirty="0" smtClean="0"/>
          </a:p>
          <a:p>
            <a:pPr marL="112713" lvl="1">
              <a:spcBef>
                <a:spcPct val="20000"/>
              </a:spcBef>
              <a:buClr>
                <a:schemeClr val="accent2"/>
              </a:buClr>
            </a:pPr>
            <a:r>
              <a:rPr lang="en-US" dirty="0" smtClean="0"/>
              <a:t>RJB: it may be obvious but I added “Lightning” in data set titles</a:t>
            </a:r>
          </a:p>
          <a:p>
            <a:pPr marL="112713" lvl="1">
              <a:spcBef>
                <a:spcPct val="20000"/>
              </a:spcBef>
              <a:buClr>
                <a:schemeClr val="accent2"/>
              </a:buClr>
            </a:pPr>
            <a:r>
              <a:rPr lang="en-US" dirty="0" smtClean="0"/>
              <a:t>SJG: Show HAMMA data during </a:t>
            </a:r>
            <a:r>
              <a:rPr lang="en-US" smtClean="0"/>
              <a:t>LIS overpass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marL="112713" lvl="1">
              <a:spcBef>
                <a:spcPct val="20000"/>
              </a:spcBef>
              <a:buClr>
                <a:schemeClr val="accent2"/>
              </a:buClr>
            </a:pPr>
            <a:r>
              <a:rPr lang="en-US" smtClean="0"/>
              <a:t>Highlight/summarize validation strategy for each product.  </a:t>
            </a:r>
          </a:p>
          <a:p>
            <a:pPr marL="112713" lvl="1">
              <a:spcBef>
                <a:spcPct val="20000"/>
              </a:spcBef>
              <a:buClr>
                <a:schemeClr val="accent2"/>
              </a:buClr>
            </a:pPr>
            <a:r>
              <a:rPr lang="en-US" smtClean="0"/>
              <a:t>Identify reference/”ground truth” datasets that are needed and where/how these are obtained</a:t>
            </a:r>
          </a:p>
          <a:p>
            <a:pPr marL="112713" lvl="1">
              <a:spcBef>
                <a:spcPct val="20000"/>
              </a:spcBef>
              <a:buClr>
                <a:schemeClr val="accent2"/>
              </a:buClr>
            </a:pPr>
            <a:r>
              <a:rPr lang="en-US" smtClean="0"/>
              <a:t>Identify validation tools (routine &amp; deep-dive) that are needed and being developed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marL="112713" lvl="1">
              <a:spcBef>
                <a:spcPct val="20000"/>
              </a:spcBef>
              <a:buClr>
                <a:schemeClr val="accent2"/>
              </a:buClr>
            </a:pPr>
            <a:r>
              <a:rPr lang="en-US" dirty="0" smtClean="0"/>
              <a:t>Highlight/summarize validation strategy for each product.  </a:t>
            </a:r>
          </a:p>
          <a:p>
            <a:pPr marL="112713" lvl="1">
              <a:spcBef>
                <a:spcPct val="20000"/>
              </a:spcBef>
              <a:buClr>
                <a:schemeClr val="accent2"/>
              </a:buClr>
            </a:pPr>
            <a:r>
              <a:rPr lang="en-US" dirty="0" smtClean="0"/>
              <a:t>Identify reference/”ground truth” datasets that are needed and where/how these are obtained</a:t>
            </a:r>
          </a:p>
          <a:p>
            <a:pPr marL="112713" lvl="1">
              <a:spcBef>
                <a:spcPct val="20000"/>
              </a:spcBef>
              <a:buClr>
                <a:schemeClr val="accent2"/>
              </a:buClr>
            </a:pPr>
            <a:r>
              <a:rPr lang="en-US" dirty="0" smtClean="0"/>
              <a:t>Identify validation tools (routine &amp; deep-dive) that are needed and being developed</a:t>
            </a:r>
          </a:p>
          <a:p>
            <a:pPr marL="112713" lvl="1">
              <a:spcBef>
                <a:spcPct val="20000"/>
              </a:spcBef>
              <a:buClr>
                <a:schemeClr val="accent2"/>
              </a:buClr>
            </a:pPr>
            <a:endParaRPr lang="en-US" dirty="0" smtClean="0"/>
          </a:p>
          <a:p>
            <a:pPr marL="112713" lvl="1">
              <a:spcBef>
                <a:spcPct val="20000"/>
              </a:spcBef>
              <a:buClr>
                <a:schemeClr val="accent2"/>
              </a:buClr>
            </a:pPr>
            <a:r>
              <a:rPr lang="en-US" dirty="0" smtClean="0"/>
              <a:t>RJB: made some significant edits on this slide.  We can decide whether or not to keep LIS on ISS bullet (if that happened we would have another sensor for direct comparison to GLM</a:t>
            </a:r>
          </a:p>
          <a:p>
            <a:pPr marL="112713" lvl="1">
              <a:spcBef>
                <a:spcPct val="20000"/>
              </a:spcBef>
              <a:buClr>
                <a:schemeClr val="accent2"/>
              </a:buClr>
            </a:pPr>
            <a:endParaRPr lang="en-US" dirty="0" smtClean="0"/>
          </a:p>
          <a:p>
            <a:pPr marL="112713" lvl="1">
              <a:spcBef>
                <a:spcPct val="20000"/>
              </a:spcBef>
              <a:buClr>
                <a:schemeClr val="accent2"/>
              </a:buClr>
            </a:pPr>
            <a:r>
              <a:rPr lang="en-US" dirty="0" smtClean="0"/>
              <a:t>SJG- Is</a:t>
            </a:r>
            <a:r>
              <a:rPr lang="en-US" baseline="0" dirty="0" smtClean="0"/>
              <a:t> NASA LIS ISS likely and when ?- if so list TBD.  Also 2017 Cross-cal between MTG LI and GOES-R GLM </a:t>
            </a:r>
          </a:p>
          <a:p>
            <a:pPr marL="112713" lvl="1">
              <a:spcBef>
                <a:spcPct val="20000"/>
              </a:spcBef>
              <a:buClr>
                <a:schemeClr val="accent2"/>
              </a:buClr>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marL="342900" indent="-342900">
              <a:spcBef>
                <a:spcPts val="450"/>
              </a:spcBef>
            </a:pPr>
            <a:r>
              <a:rPr lang="en-US" dirty="0" smtClean="0">
                <a:ea typeface="DejaVu Sans" charset="0"/>
                <a:cs typeface="DejaVu Sans" charset="0"/>
              </a:rPr>
              <a:t>RJB: Some changes made.  We should discuss the first bullet.</a:t>
            </a:r>
          </a:p>
          <a:p>
            <a:pPr marL="342900" indent="-342900">
              <a:spcBef>
                <a:spcPts val="450"/>
              </a:spcBef>
            </a:pPr>
            <a:endParaRPr lang="en-US" dirty="0" smtClean="0">
              <a:ea typeface="DejaVu Sans" charset="0"/>
              <a:cs typeface="DejaVu Sans" charset="0"/>
            </a:endParaRPr>
          </a:p>
          <a:p>
            <a:pPr marL="342900" indent="-342900">
              <a:spcBef>
                <a:spcPts val="450"/>
              </a:spcBef>
            </a:pPr>
            <a:r>
              <a:rPr lang="en-US" dirty="0" smtClean="0">
                <a:ea typeface="DejaVu Sans" charset="0"/>
                <a:cs typeface="DejaVu Sans" charset="0"/>
              </a:rPr>
              <a:t>Will ingest any other available data</a:t>
            </a:r>
          </a:p>
          <a:p>
            <a:pPr marL="342900" indent="-342900">
              <a:spcBef>
                <a:spcPts val="450"/>
              </a:spcBef>
            </a:pPr>
            <a:r>
              <a:rPr lang="en-US" dirty="0" smtClean="0">
                <a:ea typeface="DejaVu Sans" charset="0"/>
                <a:cs typeface="DejaVu Sans" charset="0"/>
              </a:rPr>
              <a:t>    ground: NLDN, WWLLN, WTLN, various LMA</a:t>
            </a:r>
          </a:p>
          <a:p>
            <a:pPr marL="342900" indent="-342900">
              <a:spcBef>
                <a:spcPts val="450"/>
              </a:spcBef>
            </a:pPr>
            <a:r>
              <a:rPr lang="en-US" dirty="0" smtClean="0">
                <a:ea typeface="DejaVu Sans" charset="0"/>
                <a:cs typeface="DejaVu Sans" charset="0"/>
              </a:rPr>
              <a:t>    space: LIS (if available)</a:t>
            </a:r>
          </a:p>
          <a:p>
            <a:pPr marL="342900" indent="-342900">
              <a:spcBef>
                <a:spcPts val="450"/>
              </a:spcBef>
            </a:pPr>
            <a:endParaRPr lang="en-US" dirty="0" smtClean="0">
              <a:ea typeface="DejaVu Sans" charset="0"/>
              <a:cs typeface="DejaVu Sans" charset="0"/>
            </a:endParaRPr>
          </a:p>
          <a:p>
            <a:pPr marL="342900" indent="-342900">
              <a:spcBef>
                <a:spcPts val="450"/>
              </a:spcBef>
            </a:pPr>
            <a:r>
              <a:rPr lang="en-US" dirty="0" smtClean="0">
                <a:ea typeface="DejaVu Sans" charset="0"/>
                <a:cs typeface="DejaVu Sans" charset="0"/>
              </a:rPr>
              <a:t>Will grid all data into 5° × 5° boxes and look at totals &amp; trends.</a:t>
            </a:r>
          </a:p>
          <a:p>
            <a:pPr marL="342900" indent="-342900">
              <a:spcBef>
                <a:spcPts val="450"/>
              </a:spcBef>
            </a:pPr>
            <a:endParaRPr lang="en-US" dirty="0" smtClean="0">
              <a:ea typeface="DejaVu Sans" charset="0"/>
              <a:cs typeface="DejaVu Sans" charset="0"/>
            </a:endParaRPr>
          </a:p>
          <a:p>
            <a:pPr marL="342900" indent="-342900">
              <a:spcBef>
                <a:spcPts val="450"/>
              </a:spcBef>
            </a:pPr>
            <a:r>
              <a:rPr lang="en-US" dirty="0" smtClean="0">
                <a:ea typeface="DejaVu Sans" charset="0"/>
                <a:cs typeface="DejaVu Sans" charset="0"/>
              </a:rPr>
              <a:t>Will output maps with the 5° × 5° boxes colored in stoplight fashion (green, yellow, red)</a:t>
            </a:r>
          </a:p>
          <a:p>
            <a:pPr marL="342900" indent="-342900">
              <a:spcBef>
                <a:spcPts val="450"/>
              </a:spcBef>
            </a:pPr>
            <a:endParaRPr lang="en-US" dirty="0" smtClean="0">
              <a:ea typeface="DejaVu Sans" charset="0"/>
              <a:cs typeface="DejaVu Sans" charset="0"/>
            </a:endParaRPr>
          </a:p>
          <a:p>
            <a:pPr marL="342900" indent="-342900">
              <a:spcBef>
                <a:spcPts val="450"/>
              </a:spcBef>
            </a:pPr>
            <a:r>
              <a:rPr lang="en-US" dirty="0" smtClean="0">
                <a:ea typeface="DejaVu Sans" charset="0"/>
                <a:cs typeface="DejaVu Sans" charset="0"/>
              </a:rPr>
              <a:t>If GLM doesn't match others (consensus) in a particular box, will investigate further as to why</a:t>
            </a:r>
          </a:p>
          <a:p>
            <a:pPr marL="342900" indent="-342900">
              <a:spcBef>
                <a:spcPts val="450"/>
              </a:spcBef>
            </a:pPr>
            <a:endParaRPr lang="en-US" dirty="0" smtClean="0">
              <a:ea typeface="DejaVu Sans" charset="0"/>
              <a:cs typeface="DejaVu Sans" charset="0"/>
            </a:endParaRPr>
          </a:p>
          <a:p>
            <a:pPr marL="342900" indent="-342900">
              <a:spcBef>
                <a:spcPts val="450"/>
              </a:spcBef>
            </a:pPr>
            <a:r>
              <a:rPr lang="en-US" dirty="0" smtClean="0">
                <a:ea typeface="DejaVu Sans" charset="0"/>
                <a:cs typeface="DejaVu Sans" charset="0"/>
              </a:rPr>
              <a:t>If red, software will try to offer a guess as to what is wrong.</a:t>
            </a:r>
          </a:p>
          <a:p>
            <a:pPr marL="342900" indent="-342900">
              <a:spcBef>
                <a:spcPts val="45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a:p>
            <a:pPr>
              <a:defRPr/>
            </a:pPr>
            <a:endParaRPr lang="en-US"/>
          </a:p>
        </p:txBody>
      </p:sp>
      <p:sp>
        <p:nvSpPr>
          <p:cNvPr id="5" name="Rectangle 10"/>
          <p:cNvSpPr>
            <a:spLocks noGrp="1" noChangeArrowheads="1"/>
          </p:cNvSpPr>
          <p:nvPr>
            <p:ph type="dt" sz="half"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B9277D1-305A-47C1-A0BF-5425E8974BD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000"/>
            </a:lvl1pPr>
            <a:lvl2pPr>
              <a:defRPr sz="1800"/>
            </a:lvl2pPr>
            <a:lvl3pPr>
              <a:defRPr sz="1600"/>
            </a:lvl3pPr>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a:p>
            <a:pPr>
              <a:defRPr/>
            </a:pPr>
            <a:endParaRPr lang="en-US"/>
          </a:p>
        </p:txBody>
      </p:sp>
      <p:sp>
        <p:nvSpPr>
          <p:cNvPr id="5" name="Rectangle 10"/>
          <p:cNvSpPr>
            <a:spLocks noGrp="1" noChangeArrowheads="1"/>
          </p:cNvSpPr>
          <p:nvPr>
            <p:ph type="dt" sz="half"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BD5B5B3-A5C6-4DE2-8B63-8E20FBB1145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a:p>
            <a:pPr>
              <a:defRPr/>
            </a:pPr>
            <a:endParaRPr lang="en-US"/>
          </a:p>
        </p:txBody>
      </p:sp>
      <p:sp>
        <p:nvSpPr>
          <p:cNvPr id="4" name="Rectangle 10"/>
          <p:cNvSpPr>
            <a:spLocks noGrp="1" noChangeArrowheads="1"/>
          </p:cNvSpPr>
          <p:nvPr>
            <p:ph type="dt" sz="half"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F259BF32-398D-4E63-BBDF-B67915FA4C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a:p>
            <a:pPr>
              <a:defRPr/>
            </a:pPr>
            <a:endParaRPr lang="en-US"/>
          </a:p>
        </p:txBody>
      </p:sp>
      <p:sp>
        <p:nvSpPr>
          <p:cNvPr id="3" name="Rectangle 10"/>
          <p:cNvSpPr>
            <a:spLocks noGrp="1" noChangeArrowheads="1"/>
          </p:cNvSpPr>
          <p:nvPr>
            <p:ph type="dt" sz="half"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1EAF8724-8319-49CB-B1F5-144CC2C50EF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050" name="Picture 11" descr="goesr_iosspdt_template1"/>
          <p:cNvPicPr>
            <a:picLocks noChangeAspect="1" noChangeArrowheads="1"/>
          </p:cNvPicPr>
          <p:nvPr userDrawn="1"/>
        </p:nvPicPr>
        <p:blipFill>
          <a:blip r:embed="rId6" cstate="print">
            <a:lum bright="-30000" contrast="-36000"/>
          </a:blip>
          <a:srcRect/>
          <a:stretch>
            <a:fillRect/>
          </a:stretch>
        </p:blipFill>
        <p:spPr bwMode="auto">
          <a:xfrm>
            <a:off x="0" y="0"/>
            <a:ext cx="9142413" cy="6856413"/>
          </a:xfrm>
          <a:prstGeom prst="rect">
            <a:avLst/>
          </a:prstGeom>
          <a:noFill/>
          <a:ln w="9525">
            <a:noFill/>
            <a:miter lim="800000"/>
            <a:headEnd/>
            <a:tailEnd/>
          </a:ln>
        </p:spPr>
      </p:pic>
      <p:sp>
        <p:nvSpPr>
          <p:cNvPr id="2051" name="Rectangle 2"/>
          <p:cNvSpPr>
            <a:spLocks noGrp="1" noChangeArrowheads="1"/>
          </p:cNvSpPr>
          <p:nvPr>
            <p:ph type="title"/>
          </p:nvPr>
        </p:nvSpPr>
        <p:spPr bwMode="auto">
          <a:xfrm>
            <a:off x="1466850" y="169863"/>
            <a:ext cx="57912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ftr" sz="quarter" idx="3"/>
          </p:nvPr>
        </p:nvSpPr>
        <p:spPr bwMode="auto">
          <a:xfrm>
            <a:off x="2560638" y="6221413"/>
            <a:ext cx="40243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200" i="0"/>
            </a:lvl1pPr>
          </a:lstStyle>
          <a:p>
            <a:pPr>
              <a:defRPr/>
            </a:pPr>
            <a:endParaRPr lang="en-US"/>
          </a:p>
          <a:p>
            <a:pPr>
              <a:defRPr/>
            </a:pPr>
            <a:endParaRPr lang="en-US"/>
          </a:p>
        </p:txBody>
      </p:sp>
      <p:pic>
        <p:nvPicPr>
          <p:cNvPr id="2054" name="Picture 7" descr="NOAA logo"/>
          <p:cNvPicPr>
            <a:picLocks noChangeAspect="1" noChangeArrowheads="1"/>
          </p:cNvPicPr>
          <p:nvPr userDrawn="1"/>
        </p:nvPicPr>
        <p:blipFill>
          <a:blip r:embed="rId7" cstate="print"/>
          <a:srcRect/>
          <a:stretch>
            <a:fillRect/>
          </a:stretch>
        </p:blipFill>
        <p:spPr bwMode="auto">
          <a:xfrm>
            <a:off x="7315200" y="31750"/>
            <a:ext cx="914400" cy="914400"/>
          </a:xfrm>
          <a:prstGeom prst="rect">
            <a:avLst/>
          </a:prstGeom>
          <a:noFill/>
          <a:ln w="9525">
            <a:noFill/>
            <a:miter lim="800000"/>
            <a:headEnd/>
            <a:tailEnd/>
          </a:ln>
        </p:spPr>
      </p:pic>
      <p:pic>
        <p:nvPicPr>
          <p:cNvPr id="2055" name="Picture 8" descr="GOES-R NOAA-NASA Approved Logo"/>
          <p:cNvPicPr>
            <a:picLocks noChangeAspect="1" noChangeArrowheads="1"/>
          </p:cNvPicPr>
          <p:nvPr/>
        </p:nvPicPr>
        <p:blipFill>
          <a:blip r:embed="rId8" cstate="print"/>
          <a:srcRect/>
          <a:stretch>
            <a:fillRect/>
          </a:stretch>
        </p:blipFill>
        <p:spPr bwMode="auto">
          <a:xfrm>
            <a:off x="47625" y="41275"/>
            <a:ext cx="1371600" cy="914400"/>
          </a:xfrm>
          <a:prstGeom prst="rect">
            <a:avLst/>
          </a:prstGeom>
          <a:noFill/>
          <a:ln w="9525">
            <a:noFill/>
            <a:miter lim="800000"/>
            <a:headEnd/>
            <a:tailEnd/>
          </a:ln>
        </p:spPr>
      </p:pic>
      <p:sp>
        <p:nvSpPr>
          <p:cNvPr id="1034" name="Rectangle 1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b="0" i="0"/>
            </a:lvl1pPr>
          </a:lstStyle>
          <a:p>
            <a:pPr>
              <a:defRPr/>
            </a:pPr>
            <a:endParaRPr lang="en-US"/>
          </a:p>
        </p:txBody>
      </p:sp>
      <p:sp>
        <p:nvSpPr>
          <p:cNvPr id="1036" name="Rectangle 12"/>
          <p:cNvSpPr>
            <a:spLocks noChangeArrowheads="1"/>
          </p:cNvSpPr>
          <p:nvPr userDrawn="1"/>
        </p:nvSpPr>
        <p:spPr bwMode="auto">
          <a:xfrm>
            <a:off x="8250238" y="28575"/>
            <a:ext cx="914400" cy="914400"/>
          </a:xfrm>
          <a:prstGeom prst="rect">
            <a:avLst/>
          </a:prstGeom>
          <a:solidFill>
            <a:schemeClr val="bg1"/>
          </a:solidFill>
          <a:ln w="9525" algn="ctr">
            <a:noFill/>
            <a:miter lim="800000"/>
            <a:headEnd/>
            <a:tailEnd/>
          </a:ln>
          <a:effectLst/>
        </p:spPr>
        <p:txBody>
          <a:bodyPr wrap="none" anchor="ctr"/>
          <a:lstStyle/>
          <a:p>
            <a:pPr>
              <a:defRPr/>
            </a:pPr>
            <a:endParaRPr lang="en-US"/>
          </a:p>
        </p:txBody>
      </p:sp>
      <p:pic>
        <p:nvPicPr>
          <p:cNvPr id="2058" name="Picture 9"/>
          <p:cNvPicPr>
            <a:picLocks noChangeAspect="1" noChangeArrowheads="1"/>
          </p:cNvPicPr>
          <p:nvPr/>
        </p:nvPicPr>
        <p:blipFill>
          <a:blip r:embed="rId9" cstate="print">
            <a:clrChange>
              <a:clrFrom>
                <a:srgbClr val="FFFFFF"/>
              </a:clrFrom>
              <a:clrTo>
                <a:srgbClr val="FFFFFF">
                  <a:alpha val="0"/>
                </a:srgbClr>
              </a:clrTo>
            </a:clrChange>
          </a:blip>
          <a:srcRect l="18645" r="15254"/>
          <a:stretch>
            <a:fillRect/>
          </a:stretch>
        </p:blipFill>
        <p:spPr bwMode="auto">
          <a:xfrm>
            <a:off x="8210550" y="-57150"/>
            <a:ext cx="990600" cy="995363"/>
          </a:xfrm>
          <a:prstGeom prst="rect">
            <a:avLst/>
          </a:prstGeom>
          <a:noFill/>
          <a:ln w="9525">
            <a:noFill/>
            <a:miter lim="800000"/>
            <a:headEnd/>
            <a:tailEnd/>
          </a:ln>
        </p:spPr>
      </p:pic>
      <p:sp>
        <p:nvSpPr>
          <p:cNvPr id="1037" name="Rectangle 13"/>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sz="1400" i="0">
                <a:solidFill>
                  <a:srgbClr val="FFFF00"/>
                </a:solidFill>
                <a:latin typeface="Times New Roman" pitchFamily="18" charset="0"/>
              </a:defRPr>
            </a:lvl1pPr>
          </a:lstStyle>
          <a:p>
            <a:pPr>
              <a:defRPr/>
            </a:pPr>
            <a:fld id="{C51F2703-7B39-4600-84B3-B571425C9A7C}" type="slidenum">
              <a:rPr lang="en-US"/>
              <a:pPr>
                <a:defRPr/>
              </a:pPr>
              <a:t>‹#›</a:t>
            </a:fld>
            <a:endParaRPr lang="en-US"/>
          </a:p>
        </p:txBody>
      </p:sp>
      <p:sp>
        <p:nvSpPr>
          <p:cNvPr id="1038" name="Rectangle 14"/>
          <p:cNvSpPr>
            <a:spLocks noChangeArrowheads="1"/>
          </p:cNvSpPr>
          <p:nvPr userDrawn="1"/>
        </p:nvSpPr>
        <p:spPr bwMode="auto">
          <a:xfrm>
            <a:off x="0" y="1035050"/>
            <a:ext cx="9132888" cy="74613"/>
          </a:xfrm>
          <a:prstGeom prst="rect">
            <a:avLst/>
          </a:prstGeom>
          <a:gradFill rotWithShape="0">
            <a:gsLst>
              <a:gs pos="0">
                <a:srgbClr val="063DE8"/>
              </a:gs>
              <a:gs pos="50000">
                <a:srgbClr val="063DE8">
                  <a:gamma/>
                  <a:tint val="70196"/>
                  <a:invGamma/>
                </a:srgbClr>
              </a:gs>
              <a:gs pos="100000">
                <a:srgbClr val="063DE8"/>
              </a:gs>
            </a:gsLst>
            <a:lin ang="0" scaled="1"/>
          </a:gradFill>
          <a:ln w="9525">
            <a:noFill/>
            <a:miter lim="800000"/>
            <a:headEnd/>
            <a:tailEnd/>
          </a:ln>
          <a:effectLst/>
        </p:spPr>
        <p:txBody>
          <a:bodyPr wrap="none" anchor="ctr"/>
          <a:lstStyle/>
          <a:p>
            <a:pPr>
              <a:defRPr/>
            </a:pPr>
            <a:endParaRPr lang="en-US"/>
          </a:p>
        </p:txBody>
      </p:sp>
      <p:sp>
        <p:nvSpPr>
          <p:cNvPr id="1039" name="Rectangle 15"/>
          <p:cNvSpPr>
            <a:spLocks noChangeArrowheads="1"/>
          </p:cNvSpPr>
          <p:nvPr userDrawn="1"/>
        </p:nvSpPr>
        <p:spPr bwMode="auto">
          <a:xfrm>
            <a:off x="0" y="1149350"/>
            <a:ext cx="9132888" cy="38100"/>
          </a:xfrm>
          <a:prstGeom prst="rect">
            <a:avLst/>
          </a:prstGeom>
          <a:solidFill>
            <a:srgbClr val="FFFFFF"/>
          </a:soli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hdr="0" ftr="0" dt="0"/>
  <p:txStyles>
    <p:titleStyle>
      <a:lvl1pPr algn="ctr" rtl="0" eaLnBrk="0" fontAlgn="base" hangingPunct="0">
        <a:spcBef>
          <a:spcPct val="0"/>
        </a:spcBef>
        <a:spcAft>
          <a:spcPct val="0"/>
        </a:spcAft>
        <a:defRPr sz="2400" b="1">
          <a:solidFill>
            <a:srgbClr val="FFFF00"/>
          </a:solidFill>
          <a:latin typeface="Arial Black" pitchFamily="34" charset="0"/>
          <a:ea typeface="+mj-ea"/>
          <a:cs typeface="+mj-cs"/>
        </a:defRPr>
      </a:lvl1pPr>
      <a:lvl2pPr algn="ctr" rtl="0" eaLnBrk="0" fontAlgn="base" hangingPunct="0">
        <a:spcBef>
          <a:spcPct val="0"/>
        </a:spcBef>
        <a:spcAft>
          <a:spcPct val="0"/>
        </a:spcAft>
        <a:defRPr sz="2400" b="1">
          <a:solidFill>
            <a:srgbClr val="FFFF00"/>
          </a:solidFill>
          <a:latin typeface="Arial Black" pitchFamily="34" charset="0"/>
        </a:defRPr>
      </a:lvl2pPr>
      <a:lvl3pPr algn="ctr" rtl="0" eaLnBrk="0" fontAlgn="base" hangingPunct="0">
        <a:spcBef>
          <a:spcPct val="0"/>
        </a:spcBef>
        <a:spcAft>
          <a:spcPct val="0"/>
        </a:spcAft>
        <a:defRPr sz="2400" b="1">
          <a:solidFill>
            <a:srgbClr val="FFFF00"/>
          </a:solidFill>
          <a:latin typeface="Arial Black" pitchFamily="34" charset="0"/>
        </a:defRPr>
      </a:lvl3pPr>
      <a:lvl4pPr algn="ctr" rtl="0" eaLnBrk="0" fontAlgn="base" hangingPunct="0">
        <a:spcBef>
          <a:spcPct val="0"/>
        </a:spcBef>
        <a:spcAft>
          <a:spcPct val="0"/>
        </a:spcAft>
        <a:defRPr sz="2400" b="1">
          <a:solidFill>
            <a:srgbClr val="FFFF00"/>
          </a:solidFill>
          <a:latin typeface="Arial Black" pitchFamily="34" charset="0"/>
        </a:defRPr>
      </a:lvl4pPr>
      <a:lvl5pPr algn="ctr" rtl="0" eaLnBrk="0" fontAlgn="base" hangingPunct="0">
        <a:spcBef>
          <a:spcPct val="0"/>
        </a:spcBef>
        <a:spcAft>
          <a:spcPct val="0"/>
        </a:spcAft>
        <a:defRPr sz="2400" b="1">
          <a:solidFill>
            <a:srgbClr val="FFFF00"/>
          </a:solidFill>
          <a:latin typeface="Arial Black" pitchFamily="34"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buChar char="–"/>
        <a:defRPr sz="1600">
          <a:solidFill>
            <a:schemeClr val="bg1"/>
          </a:solidFill>
          <a:latin typeface="+mn-lt"/>
        </a:defRPr>
      </a:lvl4pPr>
      <a:lvl5pPr marL="2057400" indent="-228600" algn="l" rtl="0" eaLnBrk="0" fontAlgn="base" hangingPunct="0">
        <a:spcBef>
          <a:spcPct val="20000"/>
        </a:spcBef>
        <a:spcAft>
          <a:spcPct val="0"/>
        </a:spcAft>
        <a:buChar char="»"/>
        <a:defRPr sz="1400">
          <a:solidFill>
            <a:schemeClr val="bg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9.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imgres?imgurl=http://www.airforce-technology.com/projects/global/images/4_global_hawk.jpg&amp;imgrefurl=http://www.airforce-technology.com/projects/global/global4.html&amp;h=347&amp;w=550&amp;sz=45&amp;tbnid=SFsW30cDemxi6M:&amp;tbnh=84&amp;tbnw=133&amp;prev=/images?q=global+hawk&amp;zoom=1&amp;q=global+hawk&amp;hl=en&amp;usg=__2e1B7u8XvEa3I_8AWGxglvr0SCk=&amp;sa=X&amp;ei=Rk6LTZaWMKqZ0QGl3qSKDg&amp;sqi=2&amp;ved=0CCgQ9QEwAA" TargetMode="External"/><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3"/>
          <p:cNvSpPr>
            <a:spLocks noGrp="1" noChangeArrowheads="1"/>
          </p:cNvSpPr>
          <p:nvPr>
            <p:ph type="sldNum" sz="quarter" idx="12"/>
          </p:nvPr>
        </p:nvSpPr>
        <p:spPr>
          <a:noFill/>
        </p:spPr>
        <p:txBody>
          <a:bodyPr/>
          <a:lstStyle/>
          <a:p>
            <a:fld id="{BD005E61-B451-488A-94D2-702ADD325D68}" type="slidenum">
              <a:rPr lang="en-US" smtClean="0"/>
              <a:pPr/>
              <a:t>1</a:t>
            </a:fld>
            <a:endParaRPr lang="en-US" smtClean="0"/>
          </a:p>
        </p:txBody>
      </p:sp>
      <p:sp>
        <p:nvSpPr>
          <p:cNvPr id="3075" name="Rectangle 1026"/>
          <p:cNvSpPr>
            <a:spLocks noGrp="1" noChangeArrowheads="1"/>
          </p:cNvSpPr>
          <p:nvPr>
            <p:ph type="ctrTitle"/>
          </p:nvPr>
        </p:nvSpPr>
        <p:spPr>
          <a:xfrm>
            <a:off x="795338" y="1387475"/>
            <a:ext cx="7772400" cy="1470025"/>
          </a:xfrm>
        </p:spPr>
        <p:txBody>
          <a:bodyPr/>
          <a:lstStyle/>
          <a:p>
            <a:r>
              <a:rPr lang="en-US" sz="3200" smtClean="0"/>
              <a:t>GOES-R AWG Product Validation Tool Development</a:t>
            </a:r>
          </a:p>
        </p:txBody>
      </p:sp>
      <p:sp>
        <p:nvSpPr>
          <p:cNvPr id="3076" name="Rectangle 1027"/>
          <p:cNvSpPr>
            <a:spLocks noGrp="1" noChangeArrowheads="1"/>
          </p:cNvSpPr>
          <p:nvPr>
            <p:ph type="subTitle" idx="1"/>
          </p:nvPr>
        </p:nvSpPr>
        <p:spPr>
          <a:xfrm>
            <a:off x="247650" y="3013075"/>
            <a:ext cx="8637588" cy="1752600"/>
          </a:xfrm>
        </p:spPr>
        <p:txBody>
          <a:bodyPr/>
          <a:lstStyle/>
          <a:p>
            <a:pPr>
              <a:lnSpc>
                <a:spcPct val="80000"/>
              </a:lnSpc>
            </a:pPr>
            <a:endParaRPr lang="en-US" sz="1600" smtClean="0">
              <a:solidFill>
                <a:schemeClr val="accent2"/>
              </a:solidFill>
            </a:endParaRPr>
          </a:p>
          <a:p>
            <a:pPr>
              <a:lnSpc>
                <a:spcPct val="80000"/>
              </a:lnSpc>
            </a:pPr>
            <a:r>
              <a:rPr lang="en-US" sz="2800" i="1" smtClean="0">
                <a:latin typeface="Arial Black" pitchFamily="34" charset="0"/>
              </a:rPr>
              <a:t>Lightning Application Team </a:t>
            </a:r>
            <a:r>
              <a:rPr lang="en-US" sz="2800" i="1" smtClean="0"/>
              <a:t/>
            </a:r>
            <a:br>
              <a:rPr lang="en-US" sz="2800" i="1" smtClean="0"/>
            </a:br>
            <a:r>
              <a:rPr lang="en-US" sz="2800" smtClean="0"/>
              <a:t/>
            </a:r>
            <a:br>
              <a:rPr lang="en-US" sz="2800" smtClean="0"/>
            </a:br>
            <a:r>
              <a:rPr lang="en-US" sz="2000" smtClean="0"/>
              <a:t>Steve Goodman (NOAA, GOES-R System Program)</a:t>
            </a:r>
          </a:p>
          <a:p>
            <a:pPr>
              <a:lnSpc>
                <a:spcPct val="80000"/>
              </a:lnSpc>
            </a:pPr>
            <a:r>
              <a:rPr lang="en-US" sz="2000" smtClean="0"/>
              <a:t>Richard Blakeslee (NASA-MSFC)</a:t>
            </a:r>
          </a:p>
          <a:p>
            <a:pPr>
              <a:lnSpc>
                <a:spcPct val="80000"/>
              </a:lnSpc>
            </a:pPr>
            <a:r>
              <a:rPr lang="en-US" sz="2000" smtClean="0"/>
              <a:t>Monte Bateman (USRA)</a:t>
            </a:r>
          </a:p>
          <a:p>
            <a:pPr>
              <a:lnSpc>
                <a:spcPct val="80000"/>
              </a:lnSpc>
            </a:pPr>
            <a:r>
              <a:rPr lang="en-US" sz="2000" smtClean="0"/>
              <a:t>William Koshak (NASA-MSFC)</a:t>
            </a:r>
          </a:p>
          <a:p>
            <a:pPr>
              <a:lnSpc>
                <a:spcPct val="80000"/>
              </a:lnSpc>
            </a:pPr>
            <a:endParaRPr lang="en-US" sz="1800" smtClean="0">
              <a:solidFill>
                <a:schemeClr val="accent2"/>
              </a:solidFill>
            </a:endParaRPr>
          </a:p>
          <a:p>
            <a:pPr>
              <a:lnSpc>
                <a:spcPct val="80000"/>
              </a:lnSpc>
            </a:pPr>
            <a:endParaRPr lang="en-US" sz="1800" smtClean="0">
              <a:solidFill>
                <a:srgbClr val="FFFFFF"/>
              </a:solidFill>
            </a:endParaRPr>
          </a:p>
          <a:p>
            <a:pPr>
              <a:lnSpc>
                <a:spcPct val="80000"/>
              </a:lnSpc>
            </a:pPr>
            <a:endParaRPr lang="en-US" sz="1800" smtClean="0">
              <a:solidFill>
                <a:srgbClr val="FFFFFF"/>
              </a:solidFill>
            </a:endParaRPr>
          </a:p>
          <a:p>
            <a:pPr>
              <a:lnSpc>
                <a:spcPct val="80000"/>
              </a:lnSpc>
            </a:pPr>
            <a:endParaRPr lang="en-US" sz="9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Basic Val Tool Types</a:t>
            </a:r>
            <a:endParaRPr lang="en-US" dirty="0"/>
          </a:p>
        </p:txBody>
      </p:sp>
      <p:sp>
        <p:nvSpPr>
          <p:cNvPr id="4" name="Slide Number Placeholder 3"/>
          <p:cNvSpPr>
            <a:spLocks noGrp="1"/>
          </p:cNvSpPr>
          <p:nvPr>
            <p:ph type="sldNum" sz="quarter" idx="12"/>
          </p:nvPr>
        </p:nvSpPr>
        <p:spPr/>
        <p:txBody>
          <a:bodyPr/>
          <a:lstStyle/>
          <a:p>
            <a:pPr>
              <a:defRPr/>
            </a:pPr>
            <a:fld id="{CBD5B5B3-A5C6-4DE2-8B63-8E20FBB1145B}" type="slidenum">
              <a:rPr lang="en-US" smtClean="0"/>
              <a:pPr>
                <a:defRPr/>
              </a:pPr>
              <a:t>10</a:t>
            </a:fld>
            <a:endParaRPr lang="en-US"/>
          </a:p>
        </p:txBody>
      </p:sp>
      <p:sp>
        <p:nvSpPr>
          <p:cNvPr id="6" name="Rectangle 9"/>
          <p:cNvSpPr txBox="1">
            <a:spLocks noChangeArrowheads="1"/>
          </p:cNvSpPr>
          <p:nvPr/>
        </p:nvSpPr>
        <p:spPr bwMode="auto">
          <a:xfrm>
            <a:off x="0" y="1309195"/>
            <a:ext cx="8885238" cy="5257800"/>
          </a:xfrm>
          <a:prstGeom prst="rect">
            <a:avLst/>
          </a:prstGeom>
          <a:noFill/>
          <a:ln w="9525">
            <a:noFill/>
            <a:miter lim="800000"/>
            <a:headEnd/>
            <a:tailEnd/>
          </a:ln>
        </p:spPr>
        <p:txBody>
          <a:bodyPr/>
          <a:lstStyle/>
          <a:p>
            <a:pPr marL="342900" indent="-342900" eaLnBrk="0" hangingPunct="0">
              <a:spcBef>
                <a:spcPct val="50000"/>
              </a:spcBef>
              <a:buFont typeface="Wingdings" pitchFamily="2" charset="2"/>
              <a:buChar char="q"/>
              <a:defRPr/>
            </a:pPr>
            <a:r>
              <a:rPr lang="en-US" sz="2400" i="0" kern="0" dirty="0" smtClean="0">
                <a:solidFill>
                  <a:schemeClr val="bg1"/>
                </a:solidFill>
                <a:latin typeface="+mn-lt"/>
              </a:rPr>
              <a:t>GLM Proxy Creation Tool</a:t>
            </a:r>
            <a:endParaRPr lang="en-US" sz="2100" b="0" i="0" kern="0" dirty="0">
              <a:solidFill>
                <a:srgbClr val="FFFF00"/>
              </a:solidFill>
              <a:latin typeface="+mn-lt"/>
            </a:endParaRPr>
          </a:p>
          <a:p>
            <a:pPr marL="800100" lvl="1" indent="-342900" eaLnBrk="0" hangingPunct="0">
              <a:spcBef>
                <a:spcPts val="800"/>
              </a:spcBef>
              <a:buFont typeface="Wingdings" pitchFamily="2" charset="2"/>
              <a:buChar char="Ø"/>
              <a:defRPr/>
            </a:pPr>
            <a:r>
              <a:rPr lang="en-US" sz="2100" b="0" i="0" kern="0" dirty="0" smtClean="0">
                <a:solidFill>
                  <a:srgbClr val="FFFF00"/>
                </a:solidFill>
                <a:latin typeface="+mn-lt"/>
              </a:rPr>
              <a:t>A tool used to create simulated GLM data (level 1b or level 2).</a:t>
            </a:r>
            <a:endParaRPr lang="en-US" sz="2100" b="0" i="0" kern="0" dirty="0">
              <a:solidFill>
                <a:srgbClr val="FFFF00"/>
              </a:solidFill>
              <a:latin typeface="+mn-lt"/>
            </a:endParaRPr>
          </a:p>
          <a:p>
            <a:pPr marL="342900" indent="-342900" eaLnBrk="0" hangingPunct="0">
              <a:spcBef>
                <a:spcPct val="50000"/>
              </a:spcBef>
              <a:buFont typeface="Wingdings" pitchFamily="2" charset="2"/>
              <a:buChar char="q"/>
              <a:defRPr/>
            </a:pPr>
            <a:r>
              <a:rPr lang="en-US" sz="2400" i="0" kern="0" dirty="0" smtClean="0">
                <a:solidFill>
                  <a:schemeClr val="bg1"/>
                </a:solidFill>
                <a:latin typeface="+mn-lt"/>
              </a:rPr>
              <a:t>LCFA Performance Validation Tool  </a:t>
            </a:r>
            <a:endParaRPr lang="en-US" sz="2400" i="0" kern="0" dirty="0">
              <a:solidFill>
                <a:schemeClr val="bg1"/>
              </a:solidFill>
              <a:latin typeface="+mn-lt"/>
            </a:endParaRPr>
          </a:p>
          <a:p>
            <a:pPr marL="800100" lvl="1" indent="-342900" eaLnBrk="0" hangingPunct="0">
              <a:spcBef>
                <a:spcPts val="800"/>
              </a:spcBef>
              <a:buFont typeface="Wingdings" pitchFamily="2" charset="2"/>
              <a:buChar char="Ø"/>
              <a:defRPr/>
            </a:pPr>
            <a:r>
              <a:rPr lang="en-US" sz="2100" b="0" i="0" kern="0" dirty="0" smtClean="0">
                <a:solidFill>
                  <a:srgbClr val="FFFF00"/>
                </a:solidFill>
                <a:latin typeface="+mn-lt"/>
              </a:rPr>
              <a:t>A tool that validates the performance of the Lightning Cluster Filter Algorithm (LFCA) using either simulated or actual GLM data.</a:t>
            </a:r>
          </a:p>
          <a:p>
            <a:pPr marL="1257300" lvl="2" indent="-342900" eaLnBrk="0" hangingPunct="0">
              <a:spcBef>
                <a:spcPts val="800"/>
              </a:spcBef>
              <a:buFont typeface="Wingdings" pitchFamily="2" charset="2"/>
              <a:buChar char="ü"/>
              <a:defRPr/>
            </a:pPr>
            <a:r>
              <a:rPr lang="en-US" sz="1800" b="0" i="0" kern="0" dirty="0" smtClean="0">
                <a:solidFill>
                  <a:schemeClr val="bg1"/>
                </a:solidFill>
                <a:latin typeface="+mn-lt"/>
              </a:rPr>
              <a:t>Important: only the LCFA </a:t>
            </a:r>
            <a:r>
              <a:rPr lang="en-US" sz="1800" b="0" i="0" u="sng" kern="0" dirty="0" smtClean="0">
                <a:solidFill>
                  <a:schemeClr val="bg1"/>
                </a:solidFill>
                <a:latin typeface="+mn-lt"/>
              </a:rPr>
              <a:t>in isolation</a:t>
            </a:r>
            <a:r>
              <a:rPr lang="en-US" sz="1800" b="0" i="0" kern="0" dirty="0" smtClean="0">
                <a:solidFill>
                  <a:schemeClr val="bg1"/>
                </a:solidFill>
                <a:latin typeface="+mn-lt"/>
              </a:rPr>
              <a:t> is being validated by these tools. </a:t>
            </a:r>
          </a:p>
          <a:p>
            <a:pPr marL="1257300" lvl="2" indent="-342900" eaLnBrk="0" hangingPunct="0">
              <a:spcBef>
                <a:spcPts val="800"/>
              </a:spcBef>
              <a:buFont typeface="Wingdings" pitchFamily="2" charset="2"/>
              <a:buChar char="ü"/>
              <a:defRPr/>
            </a:pPr>
            <a:r>
              <a:rPr lang="en-US" sz="1800" b="0" i="0" kern="0" dirty="0" smtClean="0">
                <a:solidFill>
                  <a:schemeClr val="bg1"/>
                </a:solidFill>
                <a:latin typeface="+mn-lt"/>
              </a:rPr>
              <a:t>The Algorithm Implementation &amp; Test Plan Document already describes some of these tools (and LCFA performance results);  LCFA resiliency, accuracy, and speed were characterized.</a:t>
            </a:r>
            <a:endParaRPr lang="en-US" sz="1800" b="0" i="0" kern="0" dirty="0">
              <a:solidFill>
                <a:schemeClr val="bg1"/>
              </a:solidFill>
              <a:latin typeface="+mn-lt"/>
            </a:endParaRPr>
          </a:p>
          <a:p>
            <a:pPr marL="342900" indent="-342900" eaLnBrk="0" hangingPunct="0">
              <a:spcBef>
                <a:spcPts val="800"/>
              </a:spcBef>
              <a:buFont typeface="Wingdings" pitchFamily="2" charset="2"/>
              <a:buChar char="q"/>
              <a:defRPr/>
            </a:pPr>
            <a:r>
              <a:rPr lang="en-US" sz="2400" i="0" kern="0" dirty="0" smtClean="0">
                <a:solidFill>
                  <a:schemeClr val="bg1"/>
                </a:solidFill>
                <a:latin typeface="+mn-lt"/>
              </a:rPr>
              <a:t>GLM Validation Tool</a:t>
            </a:r>
            <a:endParaRPr lang="en-US" sz="2400" i="0" kern="0" dirty="0">
              <a:solidFill>
                <a:schemeClr val="bg1"/>
              </a:solidFill>
              <a:latin typeface="+mn-lt"/>
            </a:endParaRPr>
          </a:p>
          <a:p>
            <a:pPr marL="800100" lvl="1" indent="-342900" eaLnBrk="0" hangingPunct="0">
              <a:spcBef>
                <a:spcPts val="800"/>
              </a:spcBef>
              <a:buFont typeface="Wingdings" pitchFamily="2" charset="2"/>
              <a:buChar char="Ø"/>
              <a:defRPr/>
            </a:pPr>
            <a:r>
              <a:rPr lang="en-US" sz="2100" b="0" i="0" kern="0" dirty="0" smtClean="0">
                <a:solidFill>
                  <a:srgbClr val="FFFF00"/>
                </a:solidFill>
                <a:latin typeface="+mn-lt"/>
              </a:rPr>
              <a:t>A tool that validates the end-to-end performance of the GLM using either lab-simulated or actual GLM data.</a:t>
            </a:r>
          </a:p>
          <a:p>
            <a:pPr marL="1257300" lvl="2" indent="-342900" eaLnBrk="0" hangingPunct="0">
              <a:spcBef>
                <a:spcPts val="800"/>
              </a:spcBef>
              <a:buFont typeface="Wingdings" pitchFamily="2" charset="2"/>
              <a:buChar char="ü"/>
              <a:defRPr/>
            </a:pPr>
            <a:r>
              <a:rPr lang="en-US" sz="1800" b="0" i="0" kern="0" dirty="0" smtClean="0">
                <a:solidFill>
                  <a:schemeClr val="bg1"/>
                </a:solidFill>
                <a:latin typeface="+mn-lt"/>
              </a:rPr>
              <a:t>Validation can employ ground, air-borne, or satellite truths.</a:t>
            </a:r>
          </a:p>
          <a:p>
            <a:pPr marL="1257300" lvl="2" indent="-342900" eaLnBrk="0" hangingPunct="0">
              <a:spcBef>
                <a:spcPts val="800"/>
              </a:spcBef>
              <a:buFont typeface="Wingdings" pitchFamily="2" charset="2"/>
              <a:buChar char="ü"/>
              <a:defRPr/>
            </a:pPr>
            <a:r>
              <a:rPr lang="en-US" sz="1800" b="0" i="0" kern="0" dirty="0" smtClean="0">
                <a:solidFill>
                  <a:schemeClr val="bg1"/>
                </a:solidFill>
                <a:latin typeface="+mn-lt"/>
              </a:rPr>
              <a:t>Both level 1b and level 2 data are evaluated. </a:t>
            </a:r>
            <a:endParaRPr lang="en-US" sz="1800" b="0" i="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4025" y="60325"/>
            <a:ext cx="7848600" cy="685800"/>
          </a:xfrm>
        </p:spPr>
        <p:txBody>
          <a:bodyPr/>
          <a:lstStyle/>
          <a:p>
            <a:r>
              <a:rPr lang="en-US" sz="2000" smtClean="0"/>
              <a:t/>
            </a:r>
            <a:br>
              <a:rPr lang="en-US" sz="2000" smtClean="0"/>
            </a:br>
            <a:r>
              <a:rPr lang="en-US" sz="3200" smtClean="0"/>
              <a:t>Routine Validation Tools</a:t>
            </a:r>
          </a:p>
        </p:txBody>
      </p:sp>
      <p:sp>
        <p:nvSpPr>
          <p:cNvPr id="10243" name="Slide Number Placeholder 4"/>
          <p:cNvSpPr>
            <a:spLocks noGrp="1"/>
          </p:cNvSpPr>
          <p:nvPr>
            <p:ph type="sldNum" sz="quarter" idx="12"/>
          </p:nvPr>
        </p:nvSpPr>
        <p:spPr>
          <a:noFill/>
        </p:spPr>
        <p:txBody>
          <a:bodyPr/>
          <a:lstStyle/>
          <a:p>
            <a:fld id="{91DEC6AE-8169-4E4F-96E7-44776DF11504}" type="slidenum">
              <a:rPr lang="en-US" smtClean="0"/>
              <a:pPr/>
              <a:t>11</a:t>
            </a:fld>
            <a:endParaRPr lang="en-US" smtClean="0"/>
          </a:p>
        </p:txBody>
      </p:sp>
      <p:sp>
        <p:nvSpPr>
          <p:cNvPr id="10245" name="Text Box 7"/>
          <p:cNvSpPr txBox="1">
            <a:spLocks noChangeArrowheads="1"/>
          </p:cNvSpPr>
          <p:nvPr/>
        </p:nvSpPr>
        <p:spPr bwMode="auto">
          <a:xfrm>
            <a:off x="451821" y="1361798"/>
            <a:ext cx="8552329" cy="6179257"/>
          </a:xfrm>
          <a:prstGeom prst="rect">
            <a:avLst/>
          </a:prstGeom>
          <a:noFill/>
          <a:ln w="9525">
            <a:noFill/>
            <a:miter lim="800000"/>
            <a:headEnd/>
            <a:tailEnd/>
          </a:ln>
        </p:spPr>
        <p:txBody>
          <a:bodyPr wrap="square" lIns="92075" tIns="46038" rIns="92075" bIns="46038">
            <a:spAutoFit/>
          </a:bodyPr>
          <a:lstStyle/>
          <a:p>
            <a:pPr>
              <a:spcBef>
                <a:spcPct val="50000"/>
              </a:spcBef>
              <a:buFont typeface="Wingdings" pitchFamily="2" charset="2"/>
              <a:buChar char="q"/>
            </a:pPr>
            <a:r>
              <a:rPr lang="en-US" sz="2200" i="0" dirty="0" smtClean="0">
                <a:solidFill>
                  <a:schemeClr val="bg1"/>
                </a:solidFill>
                <a:ea typeface="DejaVu Sans" charset="0"/>
                <a:cs typeface="DejaVu Sans" charset="0"/>
              </a:rPr>
              <a:t>   </a:t>
            </a:r>
            <a:r>
              <a:rPr lang="en-US" sz="2400" i="0" dirty="0" smtClean="0">
                <a:solidFill>
                  <a:schemeClr val="bg1"/>
                </a:solidFill>
                <a:ea typeface="DejaVu Sans" charset="0"/>
                <a:cs typeface="DejaVu Sans" charset="0"/>
              </a:rPr>
              <a:t>Lightning Monitoring Tool (LMT) </a:t>
            </a:r>
            <a:r>
              <a:rPr lang="en-US" sz="2200" b="0" i="0" dirty="0" smtClean="0">
                <a:solidFill>
                  <a:schemeClr val="bg1"/>
                </a:solidFill>
                <a:ea typeface="DejaVu Sans" charset="0"/>
                <a:cs typeface="DejaVu Sans" charset="0"/>
              </a:rPr>
              <a:t>will m</a:t>
            </a:r>
            <a:r>
              <a:rPr lang="en-US" sz="2100" b="0" i="0" dirty="0" smtClean="0">
                <a:solidFill>
                  <a:schemeClr val="bg1"/>
                </a:solidFill>
                <a:ea typeface="DejaVu Sans" charset="0"/>
                <a:cs typeface="DejaVu Sans" charset="0"/>
              </a:rPr>
              <a:t>onitor the following:</a:t>
            </a:r>
            <a:endParaRPr lang="en-US" sz="1800" b="0" i="0" dirty="0" smtClean="0">
              <a:solidFill>
                <a:srgbClr val="FFFF00"/>
              </a:solidFill>
              <a:ea typeface="DejaVu Sans" charset="0"/>
              <a:cs typeface="DejaVu Sans" charset="0"/>
            </a:endParaRPr>
          </a:p>
          <a:p>
            <a:pPr>
              <a:spcBef>
                <a:spcPct val="50000"/>
              </a:spcBef>
              <a:buFont typeface="Wingdings" pitchFamily="2" charset="2"/>
              <a:buChar char="Ø"/>
            </a:pPr>
            <a:r>
              <a:rPr lang="en-US" sz="1800" b="0" i="0" dirty="0" smtClean="0">
                <a:solidFill>
                  <a:srgbClr val="FFFF00"/>
                </a:solidFill>
                <a:ea typeface="DejaVu Sans" charset="0"/>
                <a:cs typeface="DejaVu Sans" charset="0"/>
              </a:rPr>
              <a:t> </a:t>
            </a:r>
            <a:r>
              <a:rPr lang="en-US" sz="1800" b="0" i="0" u="sng" dirty="0" smtClean="0">
                <a:solidFill>
                  <a:srgbClr val="FFFF00"/>
                </a:solidFill>
                <a:ea typeface="DejaVu Sans" charset="0"/>
                <a:cs typeface="DejaVu Sans" charset="0"/>
              </a:rPr>
              <a:t>Instrument Health/Operation</a:t>
            </a:r>
            <a:r>
              <a:rPr lang="en-US" sz="1800" b="0" i="0" dirty="0" smtClean="0">
                <a:solidFill>
                  <a:srgbClr val="FFFF00"/>
                </a:solidFill>
                <a:ea typeface="DejaVu Sans" charset="0"/>
                <a:cs typeface="DejaVu Sans" charset="0"/>
              </a:rPr>
              <a:t>:  by ingesting  housekeeping and other meta-data on continuous basis. </a:t>
            </a:r>
          </a:p>
          <a:p>
            <a:pPr>
              <a:spcBef>
                <a:spcPct val="50000"/>
              </a:spcBef>
              <a:buFont typeface="Wingdings" pitchFamily="2" charset="2"/>
              <a:buChar char="Ø"/>
            </a:pPr>
            <a:r>
              <a:rPr lang="en-US" sz="1800" b="0" i="0" dirty="0" smtClean="0">
                <a:solidFill>
                  <a:srgbClr val="FFFF00"/>
                </a:solidFill>
                <a:ea typeface="DejaVu Sans" charset="0"/>
                <a:cs typeface="DejaVu Sans" charset="0"/>
              </a:rPr>
              <a:t> </a:t>
            </a:r>
            <a:r>
              <a:rPr lang="en-US" sz="1800" b="0" i="0" u="sng" dirty="0" smtClean="0">
                <a:solidFill>
                  <a:srgbClr val="FFFF00"/>
                </a:solidFill>
                <a:ea typeface="DejaVu Sans" charset="0"/>
                <a:cs typeface="DejaVu Sans" charset="0"/>
              </a:rPr>
              <a:t>Instrument Degradation</a:t>
            </a:r>
            <a:r>
              <a:rPr lang="en-US" sz="1800" b="0" i="0" dirty="0" smtClean="0">
                <a:solidFill>
                  <a:srgbClr val="FFFF00"/>
                </a:solidFill>
                <a:ea typeface="DejaVu Sans" charset="0"/>
                <a:cs typeface="DejaVu Sans" charset="0"/>
              </a:rPr>
              <a:t>:  using periodic reports on DCC analyses (&amp; other physical target analyses) that flag instrument degradation.</a:t>
            </a:r>
          </a:p>
          <a:p>
            <a:pPr>
              <a:spcBef>
                <a:spcPct val="50000"/>
              </a:spcBef>
              <a:buFont typeface="Wingdings" pitchFamily="2" charset="2"/>
              <a:buChar char="Ø"/>
            </a:pPr>
            <a:r>
              <a:rPr lang="en-US" sz="1800" b="0" i="0" dirty="0" smtClean="0">
                <a:solidFill>
                  <a:srgbClr val="FFFF00"/>
                </a:solidFill>
                <a:ea typeface="DejaVu Sans" charset="0"/>
                <a:cs typeface="DejaVu Sans" charset="0"/>
              </a:rPr>
              <a:t> </a:t>
            </a:r>
            <a:r>
              <a:rPr lang="en-US" sz="1800" b="0" i="0" u="sng" dirty="0" smtClean="0">
                <a:solidFill>
                  <a:srgbClr val="FFFF00"/>
                </a:solidFill>
                <a:ea typeface="DejaVu Sans" charset="0"/>
                <a:cs typeface="DejaVu Sans" charset="0"/>
              </a:rPr>
              <a:t>Individual Pixel Sensitivity</a:t>
            </a:r>
            <a:r>
              <a:rPr lang="en-US" sz="1800" b="0" i="0" dirty="0" smtClean="0">
                <a:solidFill>
                  <a:srgbClr val="FFFF00"/>
                </a:solidFill>
                <a:ea typeface="DejaVu Sans" charset="0"/>
                <a:cs typeface="DejaVu Sans" charset="0"/>
              </a:rPr>
              <a:t>: using periodic reports on pixel fidelity.</a:t>
            </a:r>
          </a:p>
          <a:p>
            <a:pPr>
              <a:spcBef>
                <a:spcPct val="50000"/>
              </a:spcBef>
              <a:buFont typeface="Wingdings" pitchFamily="2" charset="2"/>
              <a:buChar char="Ø"/>
            </a:pPr>
            <a:r>
              <a:rPr lang="en-US" sz="1800" b="0" i="0" dirty="0" smtClean="0">
                <a:solidFill>
                  <a:srgbClr val="FFFF00"/>
                </a:solidFill>
                <a:ea typeface="DejaVu Sans" charset="0"/>
                <a:cs typeface="DejaVu Sans" charset="0"/>
              </a:rPr>
              <a:t> </a:t>
            </a:r>
            <a:r>
              <a:rPr lang="en-US" sz="1800" b="0" i="0" u="sng" dirty="0" smtClean="0">
                <a:solidFill>
                  <a:srgbClr val="FFFF00"/>
                </a:solidFill>
                <a:ea typeface="DejaVu Sans" charset="0"/>
                <a:cs typeface="DejaVu Sans" charset="0"/>
              </a:rPr>
              <a:t>GLM Products</a:t>
            </a:r>
            <a:r>
              <a:rPr lang="en-US" sz="1800" b="0" i="0" dirty="0" smtClean="0">
                <a:solidFill>
                  <a:srgbClr val="FFFF00"/>
                </a:solidFill>
                <a:ea typeface="DejaVu Sans" charset="0"/>
                <a:cs typeface="DejaVu Sans" charset="0"/>
              </a:rPr>
              <a:t>: using truth data and the </a:t>
            </a:r>
            <a:r>
              <a:rPr lang="en-US" sz="1800" b="0" i="0" dirty="0" err="1" smtClean="0">
                <a:solidFill>
                  <a:srgbClr val="FFFF00"/>
                </a:solidFill>
                <a:ea typeface="DejaVu Sans" charset="0"/>
                <a:cs typeface="DejaVu Sans" charset="0"/>
              </a:rPr>
              <a:t>VaLiD</a:t>
            </a:r>
            <a:r>
              <a:rPr lang="en-US" sz="1800" b="0" i="0" dirty="0" smtClean="0">
                <a:solidFill>
                  <a:srgbClr val="FFFF00"/>
                </a:solidFill>
                <a:ea typeface="DejaVu Sans" charset="0"/>
                <a:cs typeface="DejaVu Sans" charset="0"/>
              </a:rPr>
              <a:t> shallow dive “engine” (see later).</a:t>
            </a:r>
          </a:p>
          <a:p>
            <a:pPr lvl="1">
              <a:spcBef>
                <a:spcPct val="50000"/>
              </a:spcBef>
              <a:buFont typeface="Wingdings" pitchFamily="2" charset="2"/>
              <a:buChar char="ü"/>
            </a:pPr>
            <a:r>
              <a:rPr lang="en-US" sz="1400" b="0" i="0" dirty="0" smtClean="0">
                <a:solidFill>
                  <a:schemeClr val="bg1"/>
                </a:solidFill>
                <a:ea typeface="DejaVu Sans" charset="0"/>
                <a:cs typeface="DejaVu Sans" charset="0"/>
              </a:rPr>
              <a:t>  Display any problem with the LCFA by monitoring flags (metadata) in the L2 stream that communicate problems (time, space and overflow) in the clustering process.</a:t>
            </a:r>
          </a:p>
          <a:p>
            <a:pPr lvl="1">
              <a:spcBef>
                <a:spcPct val="50000"/>
              </a:spcBef>
              <a:buFont typeface="Wingdings" pitchFamily="2" charset="2"/>
              <a:buChar char="ü"/>
            </a:pPr>
            <a:r>
              <a:rPr lang="en-US" sz="1400" b="0" i="0" dirty="0" smtClean="0">
                <a:solidFill>
                  <a:schemeClr val="bg1"/>
                </a:solidFill>
                <a:ea typeface="DejaVu Sans" charset="0"/>
                <a:cs typeface="DejaVu Sans" charset="0"/>
              </a:rPr>
              <a:t>  Will routinely report on lightning product statistics and assess reasonableness.</a:t>
            </a:r>
          </a:p>
          <a:p>
            <a:pPr lvl="1">
              <a:spcBef>
                <a:spcPct val="50000"/>
              </a:spcBef>
              <a:buFont typeface="Wingdings" pitchFamily="2" charset="2"/>
              <a:buChar char="ü"/>
            </a:pPr>
            <a:r>
              <a:rPr lang="en-US" sz="1400" b="0" i="0" dirty="0" smtClean="0">
                <a:solidFill>
                  <a:schemeClr val="bg1"/>
                </a:solidFill>
                <a:ea typeface="DejaVu Sans" charset="0"/>
                <a:cs typeface="DejaVu Sans" charset="0"/>
              </a:rPr>
              <a:t>  Compare GLM to other available data (e.g., clouds, other lightning data)  to verify that GLM is seeing lightning where expected (and vice-versa).</a:t>
            </a:r>
            <a:endParaRPr lang="en-US" sz="1400" b="0" i="0" dirty="0" smtClean="0">
              <a:solidFill>
                <a:srgbClr val="FFFF00"/>
              </a:solidFill>
              <a:ea typeface="DejaVu Sans" charset="0"/>
              <a:cs typeface="DejaVu Sans" charset="0"/>
            </a:endParaRPr>
          </a:p>
          <a:p>
            <a:pPr>
              <a:spcBef>
                <a:spcPct val="50000"/>
              </a:spcBef>
              <a:buFont typeface="Wingdings" pitchFamily="2" charset="2"/>
              <a:buChar char="Ø"/>
            </a:pPr>
            <a:r>
              <a:rPr lang="en-US" sz="1800" b="0" i="0" dirty="0" smtClean="0">
                <a:solidFill>
                  <a:srgbClr val="FFFF00"/>
                </a:solidFill>
                <a:ea typeface="DejaVu Sans" charset="0"/>
                <a:cs typeface="DejaVu Sans" charset="0"/>
              </a:rPr>
              <a:t> </a:t>
            </a:r>
            <a:r>
              <a:rPr lang="en-US" sz="1800" b="0" i="0" u="sng" dirty="0" smtClean="0">
                <a:solidFill>
                  <a:srgbClr val="FFFF00"/>
                </a:solidFill>
                <a:ea typeface="DejaVu Sans" charset="0"/>
                <a:cs typeface="DejaVu Sans" charset="0"/>
              </a:rPr>
              <a:t>INR</a:t>
            </a:r>
            <a:r>
              <a:rPr lang="en-US" sz="1800" b="0" i="0" dirty="0" smtClean="0">
                <a:solidFill>
                  <a:srgbClr val="FFFF00"/>
                </a:solidFill>
                <a:ea typeface="DejaVu Sans" charset="0"/>
                <a:cs typeface="DejaVu Sans" charset="0"/>
              </a:rPr>
              <a:t>: using periodic reports on IR background (from ABI, GLM). </a:t>
            </a:r>
          </a:p>
          <a:p>
            <a:pPr>
              <a:spcBef>
                <a:spcPct val="50000"/>
              </a:spcBef>
              <a:buFont typeface="Wingdings" pitchFamily="2" charset="2"/>
              <a:buChar char="Ø"/>
            </a:pPr>
            <a:r>
              <a:rPr lang="en-US" sz="1800" b="0" i="0" dirty="0" smtClean="0">
                <a:solidFill>
                  <a:srgbClr val="FFFF00"/>
                </a:solidFill>
                <a:ea typeface="DejaVu Sans" charset="0"/>
                <a:cs typeface="DejaVu Sans" charset="0"/>
              </a:rPr>
              <a:t> </a:t>
            </a:r>
            <a:r>
              <a:rPr lang="en-US" sz="1800" b="0" i="0" u="sng" dirty="0" smtClean="0">
                <a:solidFill>
                  <a:srgbClr val="FFFF00"/>
                </a:solidFill>
                <a:ea typeface="DejaVu Sans" charset="0"/>
                <a:cs typeface="DejaVu Sans" charset="0"/>
              </a:rPr>
              <a:t>INR</a:t>
            </a:r>
            <a:r>
              <a:rPr lang="en-US" sz="1800" b="0" i="0" dirty="0" smtClean="0">
                <a:solidFill>
                  <a:srgbClr val="FFFF00"/>
                </a:solidFill>
                <a:ea typeface="DejaVu Sans" charset="0"/>
                <a:cs typeface="DejaVu Sans" charset="0"/>
              </a:rPr>
              <a:t>: using periodic reports from laser beacon analyses.</a:t>
            </a:r>
          </a:p>
          <a:p>
            <a:pPr>
              <a:spcBef>
                <a:spcPct val="50000"/>
              </a:spcBef>
              <a:buFont typeface="Wingdings" pitchFamily="2" charset="2"/>
              <a:buChar char="Ø"/>
            </a:pPr>
            <a:r>
              <a:rPr lang="en-US" sz="1800" b="0" i="0" u="sng" dirty="0" smtClean="0">
                <a:solidFill>
                  <a:srgbClr val="FFFF00"/>
                </a:solidFill>
                <a:ea typeface="DejaVu Sans" charset="0"/>
                <a:cs typeface="DejaVu Sans" charset="0"/>
              </a:rPr>
              <a:t> INR</a:t>
            </a:r>
            <a:r>
              <a:rPr lang="en-US" sz="1800" b="0" i="0" dirty="0" smtClean="0">
                <a:solidFill>
                  <a:srgbClr val="FFFF00"/>
                </a:solidFill>
                <a:ea typeface="DejaVu Sans" charset="0"/>
                <a:cs typeface="DejaVu Sans" charset="0"/>
              </a:rPr>
              <a:t>: using lightning NLDN/LMA ground truth @ night (if needed).</a:t>
            </a:r>
            <a:endParaRPr lang="en-US" sz="1800" b="0" i="0" dirty="0">
              <a:solidFill>
                <a:schemeClr val="bg1"/>
              </a:solidFill>
              <a:ea typeface="DejaVu Sans" charset="0"/>
              <a:cs typeface="DejaVu Sans" charset="0"/>
            </a:endParaRPr>
          </a:p>
          <a:p>
            <a:pPr>
              <a:spcBef>
                <a:spcPct val="50000"/>
              </a:spcBef>
            </a:pPr>
            <a:r>
              <a:rPr lang="en-US" sz="2100" b="0" i="0" dirty="0">
                <a:solidFill>
                  <a:schemeClr val="bg1"/>
                </a:solidFill>
                <a:ea typeface="DejaVu Sans" charset="0"/>
                <a:cs typeface="DejaVu Sans" charset="0"/>
              </a:rPr>
              <a:t> </a:t>
            </a:r>
            <a:r>
              <a:rPr lang="en-US" sz="2100" b="0" i="0" dirty="0" smtClean="0">
                <a:solidFill>
                  <a:schemeClr val="bg1"/>
                </a:solidFill>
                <a:ea typeface="DejaVu Sans" charset="0"/>
                <a:cs typeface="DejaVu Sans" charset="0"/>
              </a:rPr>
              <a:t>  </a:t>
            </a:r>
            <a:endParaRPr lang="en-US" sz="2100" b="0" i="0" dirty="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p:cNvSpPr/>
          <p:nvPr/>
        </p:nvSpPr>
        <p:spPr>
          <a:xfrm>
            <a:off x="129092" y="2076226"/>
            <a:ext cx="8778240" cy="42707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pPr>
              <a:defRPr/>
            </a:pPr>
            <a:fld id="{CBD5B5B3-A5C6-4DE2-8B63-8E20FBB1145B}" type="slidenum">
              <a:rPr lang="en-US" smtClean="0"/>
              <a:pPr>
                <a:defRPr/>
              </a:pPr>
              <a:t>12</a:t>
            </a:fld>
            <a:endParaRPr lang="en-US"/>
          </a:p>
        </p:txBody>
      </p:sp>
      <p:sp>
        <p:nvSpPr>
          <p:cNvPr id="5" name="Rectangle 4"/>
          <p:cNvSpPr/>
          <p:nvPr/>
        </p:nvSpPr>
        <p:spPr>
          <a:xfrm>
            <a:off x="2861544" y="182880"/>
            <a:ext cx="3420921" cy="6239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smtClean="0">
                <a:solidFill>
                  <a:schemeClr val="tx1"/>
                </a:solidFill>
              </a:rPr>
              <a:t>Lightning Monitoring Tool (LMT)</a:t>
            </a:r>
            <a:endParaRPr lang="en-US" b="0" i="0" dirty="0">
              <a:solidFill>
                <a:schemeClr val="tx1"/>
              </a:solidFill>
            </a:endParaRPr>
          </a:p>
        </p:txBody>
      </p:sp>
      <p:sp>
        <p:nvSpPr>
          <p:cNvPr id="6" name="Rectangle 5"/>
          <p:cNvSpPr/>
          <p:nvPr/>
        </p:nvSpPr>
        <p:spPr>
          <a:xfrm>
            <a:off x="387275" y="2549563"/>
            <a:ext cx="1947134" cy="1506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0" dirty="0" smtClean="0">
                <a:solidFill>
                  <a:schemeClr val="tx1"/>
                </a:solidFill>
              </a:rPr>
              <a:t>Instrument</a:t>
            </a:r>
          </a:p>
          <a:p>
            <a:pPr algn="ctr"/>
            <a:r>
              <a:rPr lang="en-US" i="0" dirty="0" smtClean="0">
                <a:solidFill>
                  <a:schemeClr val="tx1"/>
                </a:solidFill>
              </a:rPr>
              <a:t>Health/</a:t>
            </a:r>
          </a:p>
          <a:p>
            <a:pPr algn="ctr"/>
            <a:r>
              <a:rPr lang="en-US" i="0" dirty="0" smtClean="0">
                <a:solidFill>
                  <a:schemeClr val="tx1"/>
                </a:solidFill>
              </a:rPr>
              <a:t>Operation</a:t>
            </a:r>
          </a:p>
          <a:p>
            <a:pPr algn="ctr"/>
            <a:r>
              <a:rPr lang="en-US" sz="1400" i="0" dirty="0" smtClean="0">
                <a:solidFill>
                  <a:schemeClr val="tx1"/>
                </a:solidFill>
              </a:rPr>
              <a:t>(CONTINUOUS)</a:t>
            </a:r>
            <a:endParaRPr lang="en-US" sz="1400" i="0" dirty="0">
              <a:solidFill>
                <a:schemeClr val="tx1"/>
              </a:solidFill>
            </a:endParaRPr>
          </a:p>
        </p:txBody>
      </p:sp>
      <p:sp>
        <p:nvSpPr>
          <p:cNvPr id="7" name="Rectangle 6"/>
          <p:cNvSpPr/>
          <p:nvPr/>
        </p:nvSpPr>
        <p:spPr>
          <a:xfrm>
            <a:off x="3304387" y="2562112"/>
            <a:ext cx="2472467" cy="10542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0" dirty="0" err="1" smtClean="0">
                <a:solidFill>
                  <a:schemeClr val="tx1"/>
                </a:solidFill>
              </a:rPr>
              <a:t>VaLiD</a:t>
            </a:r>
            <a:endParaRPr lang="en-US" i="0" dirty="0" smtClean="0">
              <a:solidFill>
                <a:schemeClr val="tx1"/>
              </a:solidFill>
            </a:endParaRPr>
          </a:p>
          <a:p>
            <a:pPr>
              <a:buFont typeface="Arial" pitchFamily="34" charset="0"/>
              <a:buChar char="•"/>
            </a:pPr>
            <a:r>
              <a:rPr lang="en-US" sz="1400" b="0" i="0" dirty="0" smtClean="0">
                <a:solidFill>
                  <a:schemeClr val="tx1"/>
                </a:solidFill>
              </a:rPr>
              <a:t> Shallow dive mode</a:t>
            </a:r>
          </a:p>
          <a:p>
            <a:pPr>
              <a:buFont typeface="Arial" pitchFamily="34" charset="0"/>
              <a:buChar char="•"/>
            </a:pPr>
            <a:r>
              <a:rPr lang="en-US" sz="1400" b="0" i="0" dirty="0" smtClean="0">
                <a:solidFill>
                  <a:schemeClr val="tx1"/>
                </a:solidFill>
              </a:rPr>
              <a:t> Deep dive mode</a:t>
            </a:r>
          </a:p>
        </p:txBody>
      </p:sp>
      <p:sp>
        <p:nvSpPr>
          <p:cNvPr id="8" name="Rectangle 7"/>
          <p:cNvSpPr/>
          <p:nvPr/>
        </p:nvSpPr>
        <p:spPr>
          <a:xfrm>
            <a:off x="6056555" y="2797001"/>
            <a:ext cx="2269852" cy="1430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0" dirty="0" smtClean="0">
                <a:solidFill>
                  <a:schemeClr val="tx1"/>
                </a:solidFill>
              </a:rPr>
              <a:t>INR flagging</a:t>
            </a:r>
          </a:p>
          <a:p>
            <a:pPr>
              <a:buFont typeface="Arial" pitchFamily="34" charset="0"/>
              <a:buChar char="•"/>
            </a:pPr>
            <a:r>
              <a:rPr lang="en-US" sz="1400" b="0" i="0" dirty="0" smtClean="0">
                <a:solidFill>
                  <a:schemeClr val="tx1"/>
                </a:solidFill>
              </a:rPr>
              <a:t> ABI/GLM background</a:t>
            </a:r>
          </a:p>
          <a:p>
            <a:pPr>
              <a:buFont typeface="Arial" pitchFamily="34" charset="0"/>
              <a:buChar char="•"/>
            </a:pPr>
            <a:r>
              <a:rPr lang="en-US" sz="1400" b="0" i="0" dirty="0" smtClean="0">
                <a:solidFill>
                  <a:schemeClr val="tx1"/>
                </a:solidFill>
              </a:rPr>
              <a:t> Lasers</a:t>
            </a:r>
          </a:p>
          <a:p>
            <a:pPr>
              <a:buFont typeface="Arial" pitchFamily="34" charset="0"/>
              <a:buChar char="•"/>
            </a:pPr>
            <a:r>
              <a:rPr lang="en-US" sz="1400" b="0" i="0" dirty="0" smtClean="0">
                <a:solidFill>
                  <a:schemeClr val="tx1"/>
                </a:solidFill>
              </a:rPr>
              <a:t> Nocturnal lightning</a:t>
            </a:r>
          </a:p>
        </p:txBody>
      </p:sp>
      <p:sp>
        <p:nvSpPr>
          <p:cNvPr id="9" name="Rectangle 8"/>
          <p:cNvSpPr/>
          <p:nvPr/>
        </p:nvSpPr>
        <p:spPr>
          <a:xfrm>
            <a:off x="303005" y="4367605"/>
            <a:ext cx="2816711" cy="1723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0" dirty="0" smtClean="0">
                <a:solidFill>
                  <a:schemeClr val="tx1"/>
                </a:solidFill>
              </a:rPr>
              <a:t>Instrument Degradation </a:t>
            </a:r>
          </a:p>
          <a:p>
            <a:pPr>
              <a:buFont typeface="Arial" pitchFamily="34" charset="0"/>
              <a:buChar char="•"/>
            </a:pPr>
            <a:r>
              <a:rPr lang="en-US" sz="1400" b="0" i="0" dirty="0" smtClean="0">
                <a:solidFill>
                  <a:schemeClr val="tx1"/>
                </a:solidFill>
              </a:rPr>
              <a:t> DCC radiance analyses</a:t>
            </a:r>
          </a:p>
          <a:p>
            <a:pPr>
              <a:buFont typeface="Arial" pitchFamily="34" charset="0"/>
              <a:buChar char="•"/>
            </a:pPr>
            <a:r>
              <a:rPr lang="en-US" sz="1400" b="0" i="0" dirty="0" smtClean="0">
                <a:solidFill>
                  <a:schemeClr val="tx1"/>
                </a:solidFill>
              </a:rPr>
              <a:t> deserts, other targets</a:t>
            </a:r>
          </a:p>
          <a:p>
            <a:pPr>
              <a:buFont typeface="Arial" pitchFamily="34" charset="0"/>
              <a:buChar char="•"/>
            </a:pPr>
            <a:r>
              <a:rPr lang="en-US" sz="1400" b="0" i="0" dirty="0" smtClean="0">
                <a:solidFill>
                  <a:schemeClr val="tx1"/>
                </a:solidFill>
              </a:rPr>
              <a:t> pixel sensitivity logging</a:t>
            </a:r>
          </a:p>
        </p:txBody>
      </p:sp>
      <p:sp>
        <p:nvSpPr>
          <p:cNvPr id="10" name="Right Arrow 9"/>
          <p:cNvSpPr/>
          <p:nvPr/>
        </p:nvSpPr>
        <p:spPr>
          <a:xfrm>
            <a:off x="6390036" y="365758"/>
            <a:ext cx="462579" cy="193637"/>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ounded Rectangle 10"/>
          <p:cNvSpPr/>
          <p:nvPr/>
        </p:nvSpPr>
        <p:spPr>
          <a:xfrm>
            <a:off x="7013972" y="150605"/>
            <a:ext cx="548647" cy="1301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164586" y="279698"/>
            <a:ext cx="258183" cy="2796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166379" y="679523"/>
            <a:ext cx="258183" cy="2796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178929" y="1068593"/>
            <a:ext cx="258183" cy="279699"/>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674794" y="408794"/>
            <a:ext cx="1425070" cy="566309"/>
          </a:xfrm>
          <a:prstGeom prst="rect">
            <a:avLst/>
          </a:prstGeom>
          <a:noFill/>
        </p:spPr>
        <p:txBody>
          <a:bodyPr wrap="none" rtlCol="0">
            <a:spAutoFit/>
          </a:bodyPr>
          <a:lstStyle/>
          <a:p>
            <a:r>
              <a:rPr lang="en-US" sz="1400" dirty="0" smtClean="0">
                <a:solidFill>
                  <a:schemeClr val="bg1"/>
                </a:solidFill>
              </a:rPr>
              <a:t>“STOP LIGHT”</a:t>
            </a:r>
          </a:p>
          <a:p>
            <a:r>
              <a:rPr lang="en-US" sz="1400" dirty="0" smtClean="0">
                <a:solidFill>
                  <a:schemeClr val="bg1"/>
                </a:solidFill>
              </a:rPr>
              <a:t>ALERTs</a:t>
            </a:r>
            <a:endParaRPr lang="en-US" sz="1400" dirty="0">
              <a:solidFill>
                <a:schemeClr val="bg1"/>
              </a:solidFill>
            </a:endParaRPr>
          </a:p>
        </p:txBody>
      </p:sp>
      <p:sp>
        <p:nvSpPr>
          <p:cNvPr id="16" name="Right Arrow 15"/>
          <p:cNvSpPr/>
          <p:nvPr/>
        </p:nvSpPr>
        <p:spPr>
          <a:xfrm rot="16200000">
            <a:off x="3844065" y="1588550"/>
            <a:ext cx="1452283" cy="27610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ight Arrow 16"/>
          <p:cNvSpPr/>
          <p:nvPr/>
        </p:nvSpPr>
        <p:spPr>
          <a:xfrm rot="16200000">
            <a:off x="1291821" y="2494875"/>
            <a:ext cx="3236256" cy="26894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Bent Arrow 17"/>
          <p:cNvSpPr/>
          <p:nvPr/>
        </p:nvSpPr>
        <p:spPr>
          <a:xfrm>
            <a:off x="1764254" y="322729"/>
            <a:ext cx="871370" cy="2076227"/>
          </a:xfrm>
          <a:prstGeom prst="ben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ight Arrow 19"/>
          <p:cNvSpPr/>
          <p:nvPr/>
        </p:nvSpPr>
        <p:spPr>
          <a:xfrm rot="5400000">
            <a:off x="7069560" y="1679989"/>
            <a:ext cx="462579" cy="193637"/>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TextBox 20"/>
          <p:cNvSpPr txBox="1"/>
          <p:nvPr/>
        </p:nvSpPr>
        <p:spPr>
          <a:xfrm>
            <a:off x="3426217" y="4647304"/>
            <a:ext cx="5272084" cy="824841"/>
          </a:xfrm>
          <a:prstGeom prst="rect">
            <a:avLst/>
          </a:prstGeom>
          <a:noFill/>
        </p:spPr>
        <p:txBody>
          <a:bodyPr wrap="none" rtlCol="0">
            <a:spAutoFit/>
          </a:bodyPr>
          <a:lstStyle/>
          <a:p>
            <a:pPr algn="just"/>
            <a:r>
              <a:rPr lang="en-US" sz="1400" dirty="0" smtClean="0">
                <a:latin typeface="+mn-lt"/>
                <a:cs typeface="Times New Roman" pitchFamily="18" charset="0"/>
              </a:rPr>
              <a:t>The “stop light” alert output of the LMT is based on inputs</a:t>
            </a:r>
          </a:p>
          <a:p>
            <a:pPr algn="just"/>
            <a:r>
              <a:rPr lang="en-US" sz="1400" dirty="0" smtClean="0">
                <a:latin typeface="+mn-lt"/>
                <a:cs typeface="Times New Roman" pitchFamily="18" charset="0"/>
              </a:rPr>
              <a:t>(white arrows) the LMT receives. A red or yellow alert could </a:t>
            </a:r>
          </a:p>
          <a:p>
            <a:pPr algn="just"/>
            <a:r>
              <a:rPr lang="en-US" sz="1400" dirty="0" smtClean="0">
                <a:latin typeface="+mn-lt"/>
                <a:cs typeface="Times New Roman" pitchFamily="18" charset="0"/>
              </a:rPr>
              <a:t>trigger more in-depth “deep dive” analyses.</a:t>
            </a:r>
            <a:endParaRPr lang="en-US" sz="1400" dirty="0">
              <a:latin typeface="+mn-lt"/>
              <a:cs typeface="Times New Roman" pitchFamily="18" charset="0"/>
            </a:endParaRPr>
          </a:p>
        </p:txBody>
      </p:sp>
      <p:sp>
        <p:nvSpPr>
          <p:cNvPr id="22" name="Right Arrow 21"/>
          <p:cNvSpPr/>
          <p:nvPr/>
        </p:nvSpPr>
        <p:spPr>
          <a:xfrm rot="16200000">
            <a:off x="5309289" y="1691849"/>
            <a:ext cx="1697501" cy="27610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Pixel Sensitivity</a:t>
            </a:r>
            <a:endParaRPr lang="en-US" dirty="0"/>
          </a:p>
        </p:txBody>
      </p:sp>
      <p:sp>
        <p:nvSpPr>
          <p:cNvPr id="4" name="Slide Number Placeholder 3"/>
          <p:cNvSpPr>
            <a:spLocks noGrp="1"/>
          </p:cNvSpPr>
          <p:nvPr>
            <p:ph type="sldNum" sz="quarter" idx="12"/>
          </p:nvPr>
        </p:nvSpPr>
        <p:spPr/>
        <p:txBody>
          <a:bodyPr/>
          <a:lstStyle/>
          <a:p>
            <a:pPr>
              <a:defRPr/>
            </a:pPr>
            <a:fld id="{CBD5B5B3-A5C6-4DE2-8B63-8E20FBB1145B}" type="slidenum">
              <a:rPr lang="en-US" smtClean="0"/>
              <a:pPr>
                <a:defRPr/>
              </a:pPr>
              <a:t>13</a:t>
            </a:fld>
            <a:endParaRPr lang="en-US"/>
          </a:p>
        </p:txBody>
      </p:sp>
      <p:pic>
        <p:nvPicPr>
          <p:cNvPr id="2050" name="Picture 2" descr="C:\Users\sjgoodma\AppData\Local\Temp\pre_ev_array.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2738" y="1494693"/>
            <a:ext cx="2743200" cy="2228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C:\Users\sjgoodma\AppData\Local\Temp\post_ev_array.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76953" y="1494693"/>
            <a:ext cx="2743200" cy="2228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Users\sjgoodma\AppData\Local\Temp\diff_ev_array.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66338" y="1494693"/>
            <a:ext cx="2743200" cy="222885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222738" y="1219016"/>
            <a:ext cx="2743199" cy="246219"/>
          </a:xfrm>
          <a:prstGeom prst="rect">
            <a:avLst/>
          </a:prstGeom>
          <a:solidFill>
            <a:srgbClr val="FFFF00"/>
          </a:solidFill>
        </p:spPr>
        <p:txBody>
          <a:bodyPr wrap="square" rtlCol="0">
            <a:spAutoFit/>
          </a:bodyPr>
          <a:lstStyle/>
          <a:p>
            <a:pPr algn="ctr"/>
            <a:r>
              <a:rPr lang="en-US" sz="1000" dirty="0"/>
              <a:t>pre-boost (Jan 98 - July 01) pixel array</a:t>
            </a:r>
          </a:p>
        </p:txBody>
      </p:sp>
      <p:sp>
        <p:nvSpPr>
          <p:cNvPr id="11" name="TextBox 10"/>
          <p:cNvSpPr txBox="1"/>
          <p:nvPr/>
        </p:nvSpPr>
        <p:spPr>
          <a:xfrm>
            <a:off x="3176953" y="1219015"/>
            <a:ext cx="2743200" cy="246221"/>
          </a:xfrm>
          <a:prstGeom prst="rect">
            <a:avLst/>
          </a:prstGeom>
          <a:solidFill>
            <a:srgbClr val="FFFF00"/>
          </a:solidFill>
        </p:spPr>
        <p:txBody>
          <a:bodyPr wrap="square" rtlCol="0">
            <a:spAutoFit/>
          </a:bodyPr>
          <a:lstStyle/>
          <a:p>
            <a:pPr algn="ctr"/>
            <a:r>
              <a:rPr lang="en-US" sz="1000" dirty="0"/>
              <a:t>post-boost pixel array (Jan 02 - July 05)</a:t>
            </a:r>
          </a:p>
        </p:txBody>
      </p:sp>
      <p:sp>
        <p:nvSpPr>
          <p:cNvPr id="5"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Unicode MS" pitchFamily="34" charset="-128"/>
                <a:cs typeface="Arial" pitchFamily="34" charset="0"/>
              </a:rPr>
              <a:t>post-boost pixel array (Jan 02 - July 05)</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6166338" y="1219014"/>
            <a:ext cx="2743200" cy="246222"/>
          </a:xfrm>
          <a:prstGeom prst="rect">
            <a:avLst/>
          </a:prstGeom>
          <a:solidFill>
            <a:srgbClr val="FFFF00"/>
          </a:solidFill>
        </p:spPr>
        <p:txBody>
          <a:bodyPr wrap="square" rtlCol="0">
            <a:spAutoFit/>
          </a:bodyPr>
          <a:lstStyle/>
          <a:p>
            <a:pPr algn="ctr"/>
            <a:r>
              <a:rPr lang="en-US" sz="1000" dirty="0"/>
              <a:t>post-boost </a:t>
            </a:r>
            <a:r>
              <a:rPr lang="en-US" sz="1000" dirty="0" smtClean="0"/>
              <a:t>– pre-boost</a:t>
            </a:r>
            <a:endParaRPr lang="en-US" sz="1000" dirty="0"/>
          </a:p>
        </p:txBody>
      </p:sp>
      <p:sp>
        <p:nvSpPr>
          <p:cNvPr id="6" name="TextBox 5"/>
          <p:cNvSpPr txBox="1"/>
          <p:nvPr/>
        </p:nvSpPr>
        <p:spPr>
          <a:xfrm>
            <a:off x="23449" y="3986385"/>
            <a:ext cx="5451228" cy="1902059"/>
          </a:xfrm>
          <a:prstGeom prst="rect">
            <a:avLst/>
          </a:prstGeom>
          <a:noFill/>
        </p:spPr>
        <p:txBody>
          <a:bodyPr wrap="square" rtlCol="0">
            <a:spAutoFit/>
          </a:bodyPr>
          <a:lstStyle/>
          <a:p>
            <a:pPr marL="285750" indent="-285750">
              <a:buFont typeface="Arial" pitchFamily="34" charset="0"/>
              <a:buChar char="•"/>
            </a:pPr>
            <a:r>
              <a:rPr lang="en-US" sz="1400" dirty="0" smtClean="0">
                <a:solidFill>
                  <a:schemeClr val="bg1"/>
                </a:solidFill>
              </a:rPr>
              <a:t>TRMM/LIS Ex.- Time </a:t>
            </a:r>
            <a:r>
              <a:rPr lang="en-US" sz="1400" dirty="0">
                <a:solidFill>
                  <a:schemeClr val="bg1"/>
                </a:solidFill>
              </a:rPr>
              <a:t>period for the post boost same as the pre-boost </a:t>
            </a:r>
            <a:r>
              <a:rPr lang="en-US" sz="1400" dirty="0" smtClean="0">
                <a:solidFill>
                  <a:schemeClr val="bg1"/>
                </a:solidFill>
              </a:rPr>
              <a:t>so </a:t>
            </a:r>
            <a:r>
              <a:rPr lang="en-US" sz="1400" dirty="0">
                <a:solidFill>
                  <a:schemeClr val="bg1"/>
                </a:solidFill>
              </a:rPr>
              <a:t>that the amount of time analyzed would be the </a:t>
            </a:r>
            <a:r>
              <a:rPr lang="en-US" sz="1400" dirty="0" smtClean="0">
                <a:solidFill>
                  <a:schemeClr val="bg1"/>
                </a:solidFill>
              </a:rPr>
              <a:t>same</a:t>
            </a:r>
          </a:p>
          <a:p>
            <a:pPr marL="285750" indent="-285750">
              <a:buFont typeface="Arial" pitchFamily="34" charset="0"/>
              <a:buChar char="•"/>
            </a:pPr>
            <a:r>
              <a:rPr lang="en-US" sz="1400" dirty="0" smtClean="0">
                <a:solidFill>
                  <a:schemeClr val="bg1"/>
                </a:solidFill>
              </a:rPr>
              <a:t>Filtered data (i.e</a:t>
            </a:r>
            <a:r>
              <a:rPr lang="en-US" sz="1400" dirty="0">
                <a:solidFill>
                  <a:schemeClr val="bg1"/>
                </a:solidFill>
              </a:rPr>
              <a:t>. </a:t>
            </a:r>
            <a:r>
              <a:rPr lang="en-US" sz="1400" dirty="0" smtClean="0">
                <a:solidFill>
                  <a:schemeClr val="bg1"/>
                </a:solidFill>
              </a:rPr>
              <a:t>Events </a:t>
            </a:r>
            <a:r>
              <a:rPr lang="en-US" sz="1400" dirty="0">
                <a:solidFill>
                  <a:schemeClr val="bg1"/>
                </a:solidFill>
              </a:rPr>
              <a:t>that made it through all the various filters and ended up in flashes) at each pixel in the CCD </a:t>
            </a:r>
            <a:r>
              <a:rPr lang="en-US" sz="1400" dirty="0" smtClean="0">
                <a:solidFill>
                  <a:schemeClr val="bg1"/>
                </a:solidFill>
              </a:rPr>
              <a:t>array</a:t>
            </a:r>
          </a:p>
          <a:p>
            <a:pPr marL="285750" indent="-285750">
              <a:buFont typeface="Arial" pitchFamily="34" charset="0"/>
              <a:buChar char="•"/>
            </a:pPr>
            <a:r>
              <a:rPr lang="en-US" sz="1400" dirty="0" smtClean="0">
                <a:solidFill>
                  <a:schemeClr val="bg1"/>
                </a:solidFill>
              </a:rPr>
              <a:t>CCD values scaled by </a:t>
            </a:r>
            <a:r>
              <a:rPr lang="en-US" sz="1400" dirty="0">
                <a:solidFill>
                  <a:schemeClr val="bg1"/>
                </a:solidFill>
              </a:rPr>
              <a:t>the maximum value to get a percent of maximum.</a:t>
            </a:r>
          </a:p>
        </p:txBody>
      </p:sp>
      <p:pic>
        <p:nvPicPr>
          <p:cNvPr id="14338" name="Picture 2" descr="C:\Users\dbuechle\AppData\Local\Microsoft\Windows\Temporary Internet Files\Content.Outlook\G8VFFQ4J\diff_array.png"/>
          <p:cNvPicPr>
            <a:picLocks noChangeAspect="1" noChangeArrowheads="1"/>
          </p:cNvPicPr>
          <p:nvPr/>
        </p:nvPicPr>
        <p:blipFill>
          <a:blip r:embed="rId5" cstate="print"/>
          <a:srcRect/>
          <a:stretch>
            <a:fillRect/>
          </a:stretch>
        </p:blipFill>
        <p:spPr bwMode="auto">
          <a:xfrm>
            <a:off x="5760720" y="3986784"/>
            <a:ext cx="3155511" cy="267004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236668" y="1379809"/>
            <a:ext cx="8745967" cy="5289932"/>
          </a:xfrm>
        </p:spPr>
        <p:txBody>
          <a:bodyPr/>
          <a:lstStyle/>
          <a:p>
            <a:pPr>
              <a:spcBef>
                <a:spcPts val="550"/>
              </a:spcBef>
              <a:buClr>
                <a:srgbClr val="FFFFFF"/>
              </a:buClr>
              <a:buFont typeface="Wingdings" pitchFamily="2" charset="2"/>
              <a:buChar char="q"/>
            </a:pPr>
            <a:r>
              <a:rPr lang="en-US" sz="2400" b="1" dirty="0" err="1" smtClean="0">
                <a:ea typeface="DejaVu Sans" charset="0"/>
                <a:cs typeface="DejaVu Sans" charset="0"/>
              </a:rPr>
              <a:t>VaLiD</a:t>
            </a:r>
            <a:r>
              <a:rPr lang="en-US" sz="2400" b="1" dirty="0" smtClean="0">
                <a:ea typeface="DejaVu Sans" charset="0"/>
                <a:cs typeface="DejaVu Sans" charset="0"/>
              </a:rPr>
              <a:t> — “Shallow Dive” mode</a:t>
            </a:r>
          </a:p>
          <a:p>
            <a:pPr>
              <a:spcBef>
                <a:spcPts val="550"/>
              </a:spcBef>
              <a:buClr>
                <a:srgbClr val="FFFFFF"/>
              </a:buClr>
              <a:buNone/>
            </a:pPr>
            <a:endParaRPr lang="en-US" sz="2400" b="1" dirty="0" smtClean="0">
              <a:ea typeface="DejaVu Sans" charset="0"/>
              <a:cs typeface="DejaVu Sans" charset="0"/>
            </a:endParaRPr>
          </a:p>
          <a:p>
            <a:pPr lvl="1">
              <a:spcBef>
                <a:spcPts val="550"/>
              </a:spcBef>
              <a:buClr>
                <a:srgbClr val="FFFFFF"/>
              </a:buClr>
              <a:buFont typeface="Wingdings" pitchFamily="2" charset="2"/>
              <a:buChar char="Ø"/>
            </a:pPr>
            <a:r>
              <a:rPr lang="en-US" sz="2200" dirty="0" err="1" smtClean="0">
                <a:solidFill>
                  <a:srgbClr val="FFFF00"/>
                </a:solidFill>
                <a:ea typeface="DejaVu Sans" charset="0"/>
                <a:cs typeface="DejaVu Sans" charset="0"/>
              </a:rPr>
              <a:t>VaLiD</a:t>
            </a:r>
            <a:r>
              <a:rPr lang="en-US" sz="2200" dirty="0" smtClean="0">
                <a:solidFill>
                  <a:srgbClr val="FFFF00"/>
                </a:solidFill>
                <a:ea typeface="DejaVu Sans" charset="0"/>
                <a:cs typeface="DejaVu Sans" charset="0"/>
              </a:rPr>
              <a:t> = </a:t>
            </a:r>
            <a:r>
              <a:rPr lang="en-US" sz="2200" u="sng" dirty="0" smtClean="0">
                <a:solidFill>
                  <a:srgbClr val="FFFF00"/>
                </a:solidFill>
                <a:ea typeface="DejaVu Sans" charset="0"/>
                <a:cs typeface="DejaVu Sans" charset="0"/>
              </a:rPr>
              <a:t>Va</a:t>
            </a:r>
            <a:r>
              <a:rPr lang="en-US" sz="2200" dirty="0" smtClean="0">
                <a:solidFill>
                  <a:srgbClr val="FFFF00"/>
                </a:solidFill>
                <a:ea typeface="DejaVu Sans" charset="0"/>
                <a:cs typeface="DejaVu Sans" charset="0"/>
              </a:rPr>
              <a:t>lidate </a:t>
            </a:r>
            <a:r>
              <a:rPr lang="en-US" sz="2200" u="sng" dirty="0" smtClean="0">
                <a:solidFill>
                  <a:srgbClr val="FFFF00"/>
                </a:solidFill>
                <a:ea typeface="DejaVu Sans" charset="0"/>
                <a:cs typeface="DejaVu Sans" charset="0"/>
              </a:rPr>
              <a:t>Li</a:t>
            </a:r>
            <a:r>
              <a:rPr lang="en-US" sz="2200" dirty="0" smtClean="0">
                <a:solidFill>
                  <a:srgbClr val="FFFF00"/>
                </a:solidFill>
                <a:ea typeface="DejaVu Sans" charset="0"/>
                <a:cs typeface="DejaVu Sans" charset="0"/>
              </a:rPr>
              <a:t>ghtning </a:t>
            </a:r>
            <a:r>
              <a:rPr lang="en-US" sz="2200" u="sng" dirty="0" smtClean="0">
                <a:solidFill>
                  <a:srgbClr val="FFFF00"/>
                </a:solidFill>
                <a:ea typeface="DejaVu Sans" charset="0"/>
                <a:cs typeface="DejaVu Sans" charset="0"/>
              </a:rPr>
              <a:t>D</a:t>
            </a:r>
            <a:r>
              <a:rPr lang="en-US" sz="2200" dirty="0" smtClean="0">
                <a:solidFill>
                  <a:srgbClr val="FFFF00"/>
                </a:solidFill>
                <a:ea typeface="DejaVu Sans" charset="0"/>
                <a:cs typeface="DejaVu Sans" charset="0"/>
              </a:rPr>
              <a:t>etection</a:t>
            </a:r>
          </a:p>
          <a:p>
            <a:pPr lvl="1">
              <a:spcBef>
                <a:spcPts val="550"/>
              </a:spcBef>
              <a:buClr>
                <a:srgbClr val="FFFFFF"/>
              </a:buClr>
              <a:buFont typeface="Wingdings" pitchFamily="2" charset="2"/>
              <a:buChar char="Ø"/>
            </a:pPr>
            <a:endParaRPr lang="en-US" sz="2200" dirty="0" smtClean="0">
              <a:solidFill>
                <a:srgbClr val="FFFF00"/>
              </a:solidFill>
              <a:ea typeface="DejaVu Sans" charset="0"/>
              <a:cs typeface="DejaVu Sans" charset="0"/>
            </a:endParaRPr>
          </a:p>
          <a:p>
            <a:pPr lvl="1">
              <a:spcBef>
                <a:spcPts val="550"/>
              </a:spcBef>
              <a:buClr>
                <a:srgbClr val="FFFFFF"/>
              </a:buClr>
              <a:buFont typeface="Wingdings" pitchFamily="2" charset="2"/>
              <a:buChar char="Ø"/>
            </a:pPr>
            <a:r>
              <a:rPr lang="en-US" sz="2200" dirty="0" smtClean="0">
                <a:solidFill>
                  <a:srgbClr val="FFFF00"/>
                </a:solidFill>
                <a:ea typeface="DejaVu Sans" charset="0"/>
                <a:cs typeface="DejaVu Sans" charset="0"/>
              </a:rPr>
              <a:t>Will ingest data from multiple sources</a:t>
            </a:r>
          </a:p>
          <a:p>
            <a:pPr lvl="2">
              <a:spcBef>
                <a:spcPts val="500"/>
              </a:spcBef>
              <a:buClr>
                <a:srgbClr val="FFFFFF"/>
              </a:buClr>
              <a:buFont typeface="Wingdings" pitchFamily="2" charset="2"/>
              <a:buChar char="ü"/>
            </a:pPr>
            <a:r>
              <a:rPr lang="en-US" sz="1800" dirty="0" smtClean="0">
                <a:ea typeface="DejaVu Sans" charset="0"/>
                <a:cs typeface="DejaVu Sans" charset="0"/>
              </a:rPr>
              <a:t>Ground: NLDN, WWLLN, WTLN, various LMA</a:t>
            </a:r>
          </a:p>
          <a:p>
            <a:pPr lvl="2">
              <a:spcBef>
                <a:spcPts val="500"/>
              </a:spcBef>
              <a:buClr>
                <a:srgbClr val="FFFFFF"/>
              </a:buClr>
              <a:buFont typeface="Wingdings" pitchFamily="2" charset="2"/>
              <a:buChar char="ü"/>
            </a:pPr>
            <a:r>
              <a:rPr lang="en-US" sz="1800" dirty="0" smtClean="0">
                <a:ea typeface="DejaVu Sans" charset="0"/>
                <a:cs typeface="DejaVu Sans" charset="0"/>
              </a:rPr>
              <a:t>Space: LIS (if available)</a:t>
            </a:r>
            <a:r>
              <a:rPr lang="en-US" sz="2200" dirty="0" smtClean="0">
                <a:solidFill>
                  <a:srgbClr val="FFFF00"/>
                </a:solidFill>
                <a:ea typeface="DejaVu Sans" charset="0"/>
                <a:cs typeface="DejaVu Sans" charset="0"/>
              </a:rPr>
              <a:t/>
            </a:r>
            <a:br>
              <a:rPr lang="en-US" sz="2200" dirty="0" smtClean="0">
                <a:solidFill>
                  <a:srgbClr val="FFFF00"/>
                </a:solidFill>
                <a:ea typeface="DejaVu Sans" charset="0"/>
                <a:cs typeface="DejaVu Sans" charset="0"/>
              </a:rPr>
            </a:br>
            <a:endParaRPr lang="en-US" sz="2200" dirty="0" smtClean="0">
              <a:solidFill>
                <a:srgbClr val="FFFF00"/>
              </a:solidFill>
              <a:ea typeface="DejaVu Sans" charset="0"/>
              <a:cs typeface="DejaVu Sans" charset="0"/>
            </a:endParaRPr>
          </a:p>
          <a:p>
            <a:pPr lvl="1">
              <a:spcBef>
                <a:spcPts val="500"/>
              </a:spcBef>
              <a:buClr>
                <a:srgbClr val="FFFFFF"/>
              </a:buClr>
              <a:buFont typeface="Wingdings" pitchFamily="2" charset="2"/>
              <a:buChar char="Ø"/>
            </a:pPr>
            <a:r>
              <a:rPr lang="en-US" sz="2200" dirty="0" smtClean="0">
                <a:solidFill>
                  <a:srgbClr val="FFFF00"/>
                </a:solidFill>
                <a:ea typeface="DejaVu Sans" charset="0"/>
                <a:cs typeface="DejaVu Sans" charset="0"/>
              </a:rPr>
              <a:t>Will plot some/all these data with GLM data (</a:t>
            </a:r>
            <a:r>
              <a:rPr lang="en-US" sz="1600" dirty="0" smtClean="0">
                <a:solidFill>
                  <a:srgbClr val="FFFF00"/>
                </a:solidFill>
                <a:ea typeface="DejaVu Sans" charset="0"/>
                <a:cs typeface="DejaVu Sans" charset="0"/>
              </a:rPr>
              <a:t>as desired by operator</a:t>
            </a:r>
            <a:r>
              <a:rPr lang="en-US" sz="2200" dirty="0" smtClean="0">
                <a:solidFill>
                  <a:srgbClr val="FFFF00"/>
                </a:solidFill>
                <a:ea typeface="DejaVu Sans" charset="0"/>
                <a:cs typeface="DejaVu Sans" charset="0"/>
              </a:rPr>
              <a:t>)</a:t>
            </a:r>
            <a:br>
              <a:rPr lang="en-US" sz="2200" dirty="0" smtClean="0">
                <a:solidFill>
                  <a:srgbClr val="FFFF00"/>
                </a:solidFill>
                <a:ea typeface="DejaVu Sans" charset="0"/>
                <a:cs typeface="DejaVu Sans" charset="0"/>
              </a:rPr>
            </a:br>
            <a:endParaRPr lang="en-US" sz="2200" dirty="0" smtClean="0">
              <a:solidFill>
                <a:srgbClr val="FFFF00"/>
              </a:solidFill>
              <a:ea typeface="DejaVu Sans" charset="0"/>
              <a:cs typeface="DejaVu Sans" charset="0"/>
            </a:endParaRPr>
          </a:p>
          <a:p>
            <a:pPr lvl="1">
              <a:spcBef>
                <a:spcPts val="550"/>
              </a:spcBef>
              <a:buClr>
                <a:srgbClr val="FFFFFF"/>
              </a:buClr>
              <a:buFont typeface="Wingdings" pitchFamily="2" charset="2"/>
              <a:buChar char="Ø"/>
            </a:pPr>
            <a:r>
              <a:rPr lang="en-US" sz="2200" dirty="0" smtClean="0">
                <a:solidFill>
                  <a:srgbClr val="FFFF00"/>
                </a:solidFill>
                <a:ea typeface="DejaVu Sans" charset="0"/>
                <a:cs typeface="DejaVu Sans" charset="0"/>
              </a:rPr>
              <a:t>Will show lightning totals and trends</a:t>
            </a:r>
            <a:br>
              <a:rPr lang="en-US" sz="2200" dirty="0" smtClean="0">
                <a:solidFill>
                  <a:srgbClr val="FFFF00"/>
                </a:solidFill>
                <a:ea typeface="DejaVu Sans" charset="0"/>
                <a:cs typeface="DejaVu Sans" charset="0"/>
              </a:rPr>
            </a:br>
            <a:endParaRPr lang="en-US" sz="2200" dirty="0" smtClean="0">
              <a:solidFill>
                <a:srgbClr val="FFFF00"/>
              </a:solidFill>
              <a:ea typeface="DejaVu Sans" charset="0"/>
              <a:cs typeface="DejaVu Sans" charset="0"/>
            </a:endParaRPr>
          </a:p>
          <a:p>
            <a:pPr lvl="1">
              <a:spcBef>
                <a:spcPts val="550"/>
              </a:spcBef>
              <a:buClr>
                <a:srgbClr val="FFFFFF"/>
              </a:buClr>
              <a:buFont typeface="Wingdings" pitchFamily="2" charset="2"/>
              <a:buChar char="Ø"/>
            </a:pPr>
            <a:r>
              <a:rPr lang="en-US" sz="2200" dirty="0" smtClean="0">
                <a:solidFill>
                  <a:srgbClr val="FFFF00"/>
                </a:solidFill>
                <a:ea typeface="DejaVu Sans" charset="0"/>
                <a:cs typeface="DejaVu Sans" charset="0"/>
              </a:rPr>
              <a:t>Can click on the live map and trigger “Deep Dive” mode</a:t>
            </a:r>
          </a:p>
          <a:p>
            <a:endParaRPr lang="en-US" sz="1800" dirty="0" smtClean="0"/>
          </a:p>
        </p:txBody>
      </p:sp>
      <p:sp>
        <p:nvSpPr>
          <p:cNvPr id="11267" name="Slide Number Placeholder 4"/>
          <p:cNvSpPr>
            <a:spLocks noGrp="1"/>
          </p:cNvSpPr>
          <p:nvPr>
            <p:ph type="sldNum" sz="quarter" idx="12"/>
          </p:nvPr>
        </p:nvSpPr>
        <p:spPr>
          <a:noFill/>
        </p:spPr>
        <p:txBody>
          <a:bodyPr/>
          <a:lstStyle/>
          <a:p>
            <a:fld id="{F8DC79BE-18B2-42AD-AF7B-39765BEA50A1}" type="slidenum">
              <a:rPr lang="en-US" smtClean="0"/>
              <a:pPr/>
              <a:t>14</a:t>
            </a:fld>
            <a:endParaRPr lang="en-US" smtClean="0"/>
          </a:p>
        </p:txBody>
      </p:sp>
      <p:sp>
        <p:nvSpPr>
          <p:cNvPr id="11268" name="Rectangle 2"/>
          <p:cNvSpPr>
            <a:spLocks noGrp="1" noChangeArrowheads="1"/>
          </p:cNvSpPr>
          <p:nvPr>
            <p:ph type="title"/>
          </p:nvPr>
        </p:nvSpPr>
        <p:spPr>
          <a:xfrm>
            <a:off x="454025" y="60325"/>
            <a:ext cx="7848600" cy="685800"/>
          </a:xfrm>
        </p:spPr>
        <p:txBody>
          <a:bodyPr/>
          <a:lstStyle/>
          <a:p>
            <a:r>
              <a:rPr lang="en-US" sz="2000" smtClean="0"/>
              <a:t/>
            </a:r>
            <a:br>
              <a:rPr lang="en-US" sz="2000" smtClean="0"/>
            </a:br>
            <a:r>
              <a:rPr lang="en-US" sz="3200" smtClean="0"/>
              <a:t>Analytical </a:t>
            </a:r>
            <a:br>
              <a:rPr lang="en-US" sz="3200" smtClean="0"/>
            </a:br>
            <a:r>
              <a:rPr lang="en-US" sz="3200" smtClean="0"/>
              <a:t>Validation Tools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457200" y="1530397"/>
            <a:ext cx="8445500" cy="4470400"/>
          </a:xfrm>
        </p:spPr>
        <p:txBody>
          <a:bodyPr/>
          <a:lstStyle/>
          <a:p>
            <a:pPr>
              <a:spcBef>
                <a:spcPts val="550"/>
              </a:spcBef>
              <a:buClr>
                <a:srgbClr val="FFFFFF"/>
              </a:buClr>
              <a:buFont typeface="Wingdings" pitchFamily="2" charset="2"/>
              <a:buChar char="q"/>
            </a:pPr>
            <a:r>
              <a:rPr lang="en-US" sz="2400" b="1" dirty="0" err="1" smtClean="0">
                <a:ea typeface="DejaVu Sans" charset="0"/>
                <a:cs typeface="DejaVu Sans" charset="0"/>
              </a:rPr>
              <a:t>VaLiD</a:t>
            </a:r>
            <a:r>
              <a:rPr lang="en-US" sz="2400" b="1" dirty="0" smtClean="0">
                <a:ea typeface="DejaVu Sans" charset="0"/>
                <a:cs typeface="DejaVu Sans" charset="0"/>
              </a:rPr>
              <a:t> — “Deep Dive” mode</a:t>
            </a:r>
          </a:p>
          <a:p>
            <a:pPr>
              <a:spcBef>
                <a:spcPts val="550"/>
              </a:spcBef>
              <a:buClr>
                <a:srgbClr val="FFFFFF"/>
              </a:buClr>
              <a:buFont typeface="Wingdings" pitchFamily="2" charset="2"/>
              <a:buChar char="Ø"/>
            </a:pPr>
            <a:endParaRPr lang="en-US" dirty="0" smtClean="0">
              <a:solidFill>
                <a:srgbClr val="FFFF00"/>
              </a:solidFill>
              <a:ea typeface="DejaVu Sans" charset="0"/>
              <a:cs typeface="DejaVu Sans" charset="0"/>
            </a:endParaRPr>
          </a:p>
          <a:p>
            <a:pPr>
              <a:spcBef>
                <a:spcPts val="550"/>
              </a:spcBef>
              <a:buClr>
                <a:srgbClr val="FFFFFF"/>
              </a:buClr>
              <a:buFont typeface="Wingdings" pitchFamily="2" charset="2"/>
              <a:buChar char="Ø"/>
            </a:pPr>
            <a:r>
              <a:rPr lang="en-US" dirty="0" smtClean="0">
                <a:solidFill>
                  <a:srgbClr val="FFFF00"/>
                </a:solidFill>
                <a:ea typeface="DejaVu Sans" charset="0"/>
                <a:cs typeface="DejaVu Sans" charset="0"/>
              </a:rPr>
              <a:t>Will be able to look at individual events, groups and flashes to assess resiliency, accuracy and speed</a:t>
            </a:r>
            <a:br>
              <a:rPr lang="en-US" dirty="0" smtClean="0">
                <a:solidFill>
                  <a:srgbClr val="FFFF00"/>
                </a:solidFill>
                <a:ea typeface="DejaVu Sans" charset="0"/>
                <a:cs typeface="DejaVu Sans" charset="0"/>
              </a:rPr>
            </a:br>
            <a:endParaRPr lang="en-US" dirty="0" smtClean="0">
              <a:solidFill>
                <a:srgbClr val="FFFF00"/>
              </a:solidFill>
              <a:ea typeface="DejaVu Sans" charset="0"/>
              <a:cs typeface="DejaVu Sans" charset="0"/>
            </a:endParaRPr>
          </a:p>
          <a:p>
            <a:pPr>
              <a:spcBef>
                <a:spcPts val="550"/>
              </a:spcBef>
              <a:buClr>
                <a:srgbClr val="FFFFFF"/>
              </a:buClr>
              <a:buFont typeface="Wingdings" pitchFamily="2" charset="2"/>
              <a:buChar char="Ø"/>
            </a:pPr>
            <a:r>
              <a:rPr lang="en-US" dirty="0" smtClean="0">
                <a:solidFill>
                  <a:srgbClr val="FFFF00"/>
                </a:solidFill>
                <a:ea typeface="DejaVu Sans" charset="0"/>
                <a:cs typeface="DejaVu Sans" charset="0"/>
              </a:rPr>
              <a:t>Plot products, LMA flashes/sources and/or other available/selected data (NLDN, WTLN, WWLLN, HAMMA, etc.) </a:t>
            </a:r>
            <a:br>
              <a:rPr lang="en-US" dirty="0" smtClean="0">
                <a:solidFill>
                  <a:srgbClr val="FFFF00"/>
                </a:solidFill>
                <a:ea typeface="DejaVu Sans" charset="0"/>
                <a:cs typeface="DejaVu Sans" charset="0"/>
              </a:rPr>
            </a:br>
            <a:endParaRPr lang="en-US" dirty="0" smtClean="0">
              <a:solidFill>
                <a:srgbClr val="FFFF00"/>
              </a:solidFill>
              <a:ea typeface="DejaVu Sans" charset="0"/>
              <a:cs typeface="DejaVu Sans" charset="0"/>
            </a:endParaRPr>
          </a:p>
          <a:p>
            <a:pPr>
              <a:spcBef>
                <a:spcPts val="550"/>
              </a:spcBef>
              <a:buClr>
                <a:srgbClr val="FFFFFF"/>
              </a:buClr>
              <a:buFont typeface="Wingdings" pitchFamily="2" charset="2"/>
              <a:buChar char="Ø"/>
            </a:pPr>
            <a:r>
              <a:rPr lang="en-US" dirty="0" smtClean="0">
                <a:solidFill>
                  <a:srgbClr val="FFFF00"/>
                </a:solidFill>
                <a:ea typeface="DejaVu Sans" charset="0"/>
                <a:cs typeface="DejaVu Sans" charset="0"/>
              </a:rPr>
              <a:t>Will give a flash-by-flash assessment of the inter-system comparison of all lightning detection systems</a:t>
            </a:r>
            <a:br>
              <a:rPr lang="en-US" dirty="0" smtClean="0">
                <a:solidFill>
                  <a:srgbClr val="FFFF00"/>
                </a:solidFill>
                <a:ea typeface="DejaVu Sans" charset="0"/>
                <a:cs typeface="DejaVu Sans" charset="0"/>
              </a:rPr>
            </a:br>
            <a:endParaRPr lang="en-US" dirty="0" smtClean="0">
              <a:solidFill>
                <a:srgbClr val="FFFF00"/>
              </a:solidFill>
              <a:ea typeface="DejaVu Sans" charset="0"/>
              <a:cs typeface="DejaVu Sans" charset="0"/>
            </a:endParaRPr>
          </a:p>
          <a:p>
            <a:pPr>
              <a:spcBef>
                <a:spcPts val="550"/>
              </a:spcBef>
              <a:buClr>
                <a:srgbClr val="FFFFFF"/>
              </a:buClr>
              <a:buFont typeface="Wingdings" pitchFamily="2" charset="2"/>
              <a:buChar char="Ø"/>
            </a:pPr>
            <a:r>
              <a:rPr lang="en-US" dirty="0" smtClean="0">
                <a:solidFill>
                  <a:srgbClr val="FFFF00"/>
                </a:solidFill>
                <a:ea typeface="DejaVu Sans" charset="0"/>
                <a:cs typeface="DejaVu Sans" charset="0"/>
              </a:rPr>
              <a:t>Will be able to assess flash detection efficiency </a:t>
            </a:r>
          </a:p>
          <a:p>
            <a:endParaRPr lang="en-US" sz="1800" dirty="0" smtClean="0"/>
          </a:p>
        </p:txBody>
      </p:sp>
      <p:sp>
        <p:nvSpPr>
          <p:cNvPr id="12291"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eaLnBrk="0" hangingPunct="0">
              <a:spcBef>
                <a:spcPct val="0"/>
              </a:spcBef>
            </a:pPr>
            <a:fld id="{9D09DA11-D16D-4502-88E3-182DF6EA64B5}" type="slidenum">
              <a:rPr lang="en-US" sz="1400" i="0">
                <a:solidFill>
                  <a:srgbClr val="FFFF00"/>
                </a:solidFill>
                <a:latin typeface="Times New Roman" pitchFamily="18" charset="0"/>
              </a:rPr>
              <a:pPr algn="r" eaLnBrk="0" hangingPunct="0">
                <a:spcBef>
                  <a:spcPct val="0"/>
                </a:spcBef>
              </a:pPr>
              <a:t>15</a:t>
            </a:fld>
            <a:endParaRPr lang="en-US" sz="1400" i="0">
              <a:solidFill>
                <a:srgbClr val="FFFF00"/>
              </a:solidFill>
              <a:latin typeface="Times New Roman" pitchFamily="18" charset="0"/>
            </a:endParaRPr>
          </a:p>
        </p:txBody>
      </p:sp>
      <p:sp>
        <p:nvSpPr>
          <p:cNvPr id="12292" name="Rectangle 2"/>
          <p:cNvSpPr>
            <a:spLocks noGrp="1" noChangeArrowheads="1"/>
          </p:cNvSpPr>
          <p:nvPr>
            <p:ph type="title" idx="4294967295"/>
          </p:nvPr>
        </p:nvSpPr>
        <p:spPr>
          <a:xfrm>
            <a:off x="454025" y="60325"/>
            <a:ext cx="7848600" cy="685800"/>
          </a:xfrm>
        </p:spPr>
        <p:txBody>
          <a:bodyPr/>
          <a:lstStyle/>
          <a:p>
            <a:r>
              <a:rPr lang="en-US" sz="2000" smtClean="0"/>
              <a:t/>
            </a:r>
            <a:br>
              <a:rPr lang="en-US" sz="2000" smtClean="0"/>
            </a:br>
            <a:r>
              <a:rPr lang="en-US" sz="3200" smtClean="0"/>
              <a:t>Analytical </a:t>
            </a:r>
            <a:br>
              <a:rPr lang="en-US" sz="3200" smtClean="0"/>
            </a:br>
            <a:r>
              <a:rPr lang="en-US" sz="3200" smtClean="0"/>
              <a:t>Validation Tools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457200" y="1820863"/>
            <a:ext cx="8439150" cy="4537075"/>
          </a:xfrm>
        </p:spPr>
        <p:txBody>
          <a:bodyPr/>
          <a:lstStyle/>
          <a:p>
            <a:pPr>
              <a:lnSpc>
                <a:spcPct val="90000"/>
              </a:lnSpc>
              <a:spcBef>
                <a:spcPts val="550"/>
              </a:spcBef>
              <a:buClr>
                <a:srgbClr val="FFFFFF"/>
              </a:buClr>
            </a:pPr>
            <a:r>
              <a:rPr lang="en-US" sz="2000" dirty="0" smtClean="0">
                <a:ea typeface="DejaVu Sans" charset="0"/>
                <a:cs typeface="DejaVu Sans" charset="0"/>
              </a:rPr>
              <a:t>Current proxy is based on LMA data</a:t>
            </a:r>
            <a:br>
              <a:rPr lang="en-US" sz="2000" dirty="0" smtClean="0">
                <a:ea typeface="DejaVu Sans" charset="0"/>
                <a:cs typeface="DejaVu Sans" charset="0"/>
              </a:rPr>
            </a:br>
            <a:endParaRPr lang="en-US" sz="2000" dirty="0" smtClean="0">
              <a:ea typeface="DejaVu Sans" charset="0"/>
              <a:cs typeface="DejaVu Sans" charset="0"/>
            </a:endParaRPr>
          </a:p>
          <a:p>
            <a:pPr>
              <a:lnSpc>
                <a:spcPct val="90000"/>
              </a:lnSpc>
              <a:spcBef>
                <a:spcPts val="550"/>
              </a:spcBef>
              <a:buClr>
                <a:srgbClr val="FFFFFF"/>
              </a:buClr>
            </a:pPr>
            <a:r>
              <a:rPr lang="en-US" sz="2000" dirty="0" smtClean="0">
                <a:ea typeface="DejaVu Sans" charset="0"/>
                <a:cs typeface="DejaVu Sans" charset="0"/>
              </a:rPr>
              <a:t>Have tools that validate GLM proxy pixels (L1b) and proxy flashes (L2)</a:t>
            </a:r>
            <a:br>
              <a:rPr lang="en-US" sz="2000" dirty="0" smtClean="0">
                <a:ea typeface="DejaVu Sans" charset="0"/>
                <a:cs typeface="DejaVu Sans" charset="0"/>
              </a:rPr>
            </a:br>
            <a:endParaRPr lang="en-US" sz="2000" dirty="0" smtClean="0">
              <a:ea typeface="DejaVu Sans" charset="0"/>
              <a:cs typeface="DejaVu Sans" charset="0"/>
            </a:endParaRPr>
          </a:p>
          <a:p>
            <a:pPr>
              <a:lnSpc>
                <a:spcPct val="90000"/>
              </a:lnSpc>
              <a:spcBef>
                <a:spcPts val="550"/>
              </a:spcBef>
              <a:buClr>
                <a:srgbClr val="FFFFFF"/>
              </a:buClr>
            </a:pPr>
            <a:r>
              <a:rPr lang="en-US" sz="2000" dirty="0" smtClean="0">
                <a:ea typeface="DejaVu Sans" charset="0"/>
                <a:cs typeface="DejaVu Sans" charset="0"/>
              </a:rPr>
              <a:t>Also assesses resiliency, accuracy &amp; speed of the LCFA</a:t>
            </a:r>
            <a:br>
              <a:rPr lang="en-US" sz="2000" dirty="0" smtClean="0">
                <a:ea typeface="DejaVu Sans" charset="0"/>
                <a:cs typeface="DejaVu Sans" charset="0"/>
              </a:rPr>
            </a:br>
            <a:endParaRPr lang="en-US" sz="2000" dirty="0" smtClean="0">
              <a:ea typeface="DejaVu Sans" charset="0"/>
              <a:cs typeface="DejaVu Sans" charset="0"/>
            </a:endParaRPr>
          </a:p>
          <a:p>
            <a:pPr>
              <a:lnSpc>
                <a:spcPct val="90000"/>
              </a:lnSpc>
              <a:spcBef>
                <a:spcPts val="550"/>
              </a:spcBef>
              <a:buClr>
                <a:srgbClr val="FFFFFF"/>
              </a:buClr>
            </a:pPr>
            <a:r>
              <a:rPr lang="en-US" sz="2000" dirty="0" smtClean="0">
                <a:ea typeface="DejaVu Sans" charset="0"/>
                <a:cs typeface="DejaVu Sans" charset="0"/>
              </a:rPr>
              <a:t>Assesses the quality of the proxy pixels (L1b) — realistic?  challenging enough to stress the LCFA?</a:t>
            </a:r>
            <a:br>
              <a:rPr lang="en-US" sz="2000" dirty="0" smtClean="0">
                <a:ea typeface="DejaVu Sans" charset="0"/>
                <a:cs typeface="DejaVu Sans" charset="0"/>
              </a:rPr>
            </a:br>
            <a:endParaRPr lang="en-US" sz="2000" dirty="0" smtClean="0">
              <a:ea typeface="DejaVu Sans" charset="0"/>
              <a:cs typeface="DejaVu Sans" charset="0"/>
            </a:endParaRPr>
          </a:p>
          <a:p>
            <a:pPr>
              <a:lnSpc>
                <a:spcPct val="90000"/>
              </a:lnSpc>
              <a:spcBef>
                <a:spcPts val="550"/>
              </a:spcBef>
              <a:buClr>
                <a:srgbClr val="FFFFFF"/>
              </a:buClr>
            </a:pPr>
            <a:r>
              <a:rPr lang="en-US" sz="2000" dirty="0" smtClean="0">
                <a:ea typeface="DejaVu Sans" charset="0"/>
                <a:cs typeface="DejaVu Sans" charset="0"/>
              </a:rPr>
              <a:t>(v2) Need to generate L1b pixels from other sources besides (NA)LMA</a:t>
            </a:r>
            <a:br>
              <a:rPr lang="en-US" sz="2000" dirty="0" smtClean="0">
                <a:ea typeface="DejaVu Sans" charset="0"/>
                <a:cs typeface="DejaVu Sans" charset="0"/>
              </a:rPr>
            </a:br>
            <a:endParaRPr lang="en-US" sz="2000" dirty="0" smtClean="0">
              <a:ea typeface="DejaVu Sans" charset="0"/>
              <a:cs typeface="DejaVu Sans" charset="0"/>
            </a:endParaRPr>
          </a:p>
          <a:p>
            <a:pPr>
              <a:lnSpc>
                <a:spcPct val="90000"/>
              </a:lnSpc>
              <a:spcBef>
                <a:spcPts val="550"/>
              </a:spcBef>
              <a:buClr>
                <a:srgbClr val="FFFFFF"/>
              </a:buClr>
            </a:pPr>
            <a:r>
              <a:rPr lang="en-US" sz="2000" dirty="0" smtClean="0">
                <a:ea typeface="DejaVu Sans" charset="0"/>
                <a:cs typeface="DejaVu Sans" charset="0"/>
              </a:rPr>
              <a:t>(v2) Need to run these proxies through </a:t>
            </a:r>
            <a:r>
              <a:rPr lang="en-US" sz="2000" dirty="0" err="1" smtClean="0">
                <a:ea typeface="DejaVu Sans" charset="0"/>
                <a:cs typeface="DejaVu Sans" charset="0"/>
              </a:rPr>
              <a:t>VaLiD</a:t>
            </a:r>
            <a:r>
              <a:rPr lang="en-US" sz="2000" dirty="0" smtClean="0">
                <a:ea typeface="DejaVu Sans" charset="0"/>
                <a:cs typeface="DejaVu Sans" charset="0"/>
              </a:rPr>
              <a:t> to test it</a:t>
            </a:r>
          </a:p>
          <a:p>
            <a:pPr>
              <a:lnSpc>
                <a:spcPct val="90000"/>
              </a:lnSpc>
            </a:pPr>
            <a:endParaRPr lang="en-US" sz="2000" dirty="0" smtClean="0"/>
          </a:p>
        </p:txBody>
      </p:sp>
      <p:sp>
        <p:nvSpPr>
          <p:cNvPr id="13315"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eaLnBrk="0" hangingPunct="0">
              <a:spcBef>
                <a:spcPct val="0"/>
              </a:spcBef>
            </a:pPr>
            <a:fld id="{D278CC8C-EB06-46E7-939D-83C8E7DC4986}" type="slidenum">
              <a:rPr lang="en-US" sz="1400" i="0">
                <a:solidFill>
                  <a:srgbClr val="FFFF00"/>
                </a:solidFill>
                <a:latin typeface="Times New Roman" pitchFamily="18" charset="0"/>
              </a:rPr>
              <a:pPr algn="r" eaLnBrk="0" hangingPunct="0">
                <a:spcBef>
                  <a:spcPct val="0"/>
                </a:spcBef>
              </a:pPr>
              <a:t>16</a:t>
            </a:fld>
            <a:endParaRPr lang="en-US" sz="1400" i="0">
              <a:solidFill>
                <a:srgbClr val="FFFF00"/>
              </a:solidFill>
              <a:latin typeface="Times New Roman" pitchFamily="18" charset="0"/>
            </a:endParaRPr>
          </a:p>
        </p:txBody>
      </p:sp>
      <p:sp>
        <p:nvSpPr>
          <p:cNvPr id="13316" name="Rectangle 2"/>
          <p:cNvSpPr>
            <a:spLocks noGrp="1" noChangeArrowheads="1"/>
          </p:cNvSpPr>
          <p:nvPr>
            <p:ph type="title" idx="4294967295"/>
          </p:nvPr>
        </p:nvSpPr>
        <p:spPr>
          <a:xfrm>
            <a:off x="454025" y="60325"/>
            <a:ext cx="7848600" cy="685800"/>
          </a:xfrm>
        </p:spPr>
        <p:txBody>
          <a:bodyPr/>
          <a:lstStyle/>
          <a:p>
            <a:r>
              <a:rPr lang="en-US" sz="2000" smtClean="0"/>
              <a:t/>
            </a:r>
            <a:br>
              <a:rPr lang="en-US" sz="2000" smtClean="0"/>
            </a:br>
            <a:r>
              <a:rPr lang="en-US" sz="3200" smtClean="0"/>
              <a:t>Pre-Launch </a:t>
            </a:r>
            <a:br>
              <a:rPr lang="en-US" sz="3200" smtClean="0"/>
            </a:br>
            <a:r>
              <a:rPr lang="en-US" sz="3200" smtClean="0"/>
              <a:t>Validation Tools</a:t>
            </a:r>
          </a:p>
        </p:txBody>
      </p:sp>
      <p:sp>
        <p:nvSpPr>
          <p:cNvPr id="13317" name="Text Box 6"/>
          <p:cNvSpPr txBox="1">
            <a:spLocks noChangeArrowheads="1"/>
          </p:cNvSpPr>
          <p:nvPr/>
        </p:nvSpPr>
        <p:spPr bwMode="auto">
          <a:xfrm>
            <a:off x="457200" y="1304925"/>
            <a:ext cx="7483475" cy="457200"/>
          </a:xfrm>
          <a:prstGeom prst="rect">
            <a:avLst/>
          </a:prstGeom>
          <a:noFill/>
          <a:ln w="9525">
            <a:noFill/>
            <a:round/>
            <a:headEnd/>
            <a:tailEnd/>
          </a:ln>
        </p:spPr>
        <p:txBody>
          <a:bodyPr lIns="90000" tIns="45000" rIns="90000" bIns="45000"/>
          <a:lstStyle/>
          <a:p>
            <a:pPr defTabSz="457200">
              <a:spcBef>
                <a:spcPts val="1500"/>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i="0">
                <a:solidFill>
                  <a:srgbClr val="FFFFFF"/>
                </a:solidFill>
                <a:ea typeface="DejaVu Sans" charset="0"/>
                <a:cs typeface="DejaVu Sans" charset="0"/>
              </a:rPr>
              <a:t>V1 Complete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457200" y="1511300"/>
            <a:ext cx="8229600" cy="4779963"/>
          </a:xfrm>
        </p:spPr>
        <p:txBody>
          <a:bodyPr/>
          <a:lstStyle/>
          <a:p>
            <a:pPr>
              <a:spcBef>
                <a:spcPts val="550"/>
              </a:spcBef>
              <a:buClr>
                <a:srgbClr val="FFFFFF"/>
              </a:buClr>
            </a:pPr>
            <a:r>
              <a:rPr lang="en-US" dirty="0" err="1" smtClean="0">
                <a:ea typeface="DejaVu Sans" charset="0"/>
                <a:cs typeface="DejaVu Sans" charset="0"/>
              </a:rPr>
              <a:t>VaLiD</a:t>
            </a:r>
            <a:r>
              <a:rPr lang="en-US" dirty="0" smtClean="0">
                <a:ea typeface="DejaVu Sans" charset="0"/>
                <a:cs typeface="DejaVu Sans" charset="0"/>
              </a:rPr>
              <a:t> and the LMT need to be functioning</a:t>
            </a:r>
            <a:br>
              <a:rPr lang="en-US" dirty="0" smtClean="0">
                <a:ea typeface="DejaVu Sans" charset="0"/>
                <a:cs typeface="DejaVu Sans" charset="0"/>
              </a:rPr>
            </a:br>
            <a:endParaRPr lang="en-US" dirty="0" smtClean="0">
              <a:ea typeface="DejaVu Sans" charset="0"/>
              <a:cs typeface="DejaVu Sans" charset="0"/>
            </a:endParaRPr>
          </a:p>
          <a:p>
            <a:pPr>
              <a:spcBef>
                <a:spcPts val="550"/>
              </a:spcBef>
              <a:buClr>
                <a:srgbClr val="FFFFFF"/>
              </a:buClr>
            </a:pPr>
            <a:r>
              <a:rPr lang="en-US" dirty="0" smtClean="0">
                <a:ea typeface="DejaVu Sans" charset="0"/>
                <a:cs typeface="DejaVu Sans" charset="0"/>
              </a:rPr>
              <a:t>They will need to be "tweaked" post-launch (cannot guess alert thresholds pre-launch)</a:t>
            </a:r>
            <a:br>
              <a:rPr lang="en-US" dirty="0" smtClean="0">
                <a:ea typeface="DejaVu Sans" charset="0"/>
                <a:cs typeface="DejaVu Sans" charset="0"/>
              </a:rPr>
            </a:br>
            <a:endParaRPr lang="en-US" dirty="0" smtClean="0">
              <a:ea typeface="DejaVu Sans" charset="0"/>
              <a:cs typeface="DejaVu Sans" charset="0"/>
            </a:endParaRPr>
          </a:p>
          <a:p>
            <a:pPr>
              <a:spcBef>
                <a:spcPts val="550"/>
              </a:spcBef>
              <a:buClr>
                <a:srgbClr val="FFFFFF"/>
              </a:buClr>
            </a:pPr>
            <a:r>
              <a:rPr lang="en-US" dirty="0" smtClean="0">
                <a:ea typeface="DejaVu Sans" charset="0"/>
                <a:cs typeface="DejaVu Sans" charset="0"/>
              </a:rPr>
              <a:t>May be able to also use satellite images (or GLM background images) to enhance both tools</a:t>
            </a:r>
          </a:p>
          <a:p>
            <a:endParaRPr lang="en-US" sz="1800" dirty="0" smtClean="0"/>
          </a:p>
        </p:txBody>
      </p:sp>
      <p:sp>
        <p:nvSpPr>
          <p:cNvPr id="14339"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eaLnBrk="0" hangingPunct="0">
              <a:spcBef>
                <a:spcPct val="0"/>
              </a:spcBef>
            </a:pPr>
            <a:fld id="{8D52085C-5493-476B-A285-51247AC5E3D1}" type="slidenum">
              <a:rPr lang="en-US" sz="1400" i="0">
                <a:solidFill>
                  <a:srgbClr val="FFFF00"/>
                </a:solidFill>
                <a:latin typeface="Times New Roman" pitchFamily="18" charset="0"/>
              </a:rPr>
              <a:pPr algn="r" eaLnBrk="0" hangingPunct="0">
                <a:spcBef>
                  <a:spcPct val="0"/>
                </a:spcBef>
              </a:pPr>
              <a:t>17</a:t>
            </a:fld>
            <a:endParaRPr lang="en-US" sz="1400" i="0">
              <a:solidFill>
                <a:srgbClr val="FFFF00"/>
              </a:solidFill>
              <a:latin typeface="Times New Roman" pitchFamily="18" charset="0"/>
            </a:endParaRPr>
          </a:p>
        </p:txBody>
      </p:sp>
      <p:sp>
        <p:nvSpPr>
          <p:cNvPr id="14340" name="Rectangle 2"/>
          <p:cNvSpPr>
            <a:spLocks noGrp="1" noChangeArrowheads="1"/>
          </p:cNvSpPr>
          <p:nvPr>
            <p:ph type="title" idx="4294967295"/>
          </p:nvPr>
        </p:nvSpPr>
        <p:spPr>
          <a:xfrm>
            <a:off x="454025" y="60325"/>
            <a:ext cx="7848600" cy="685800"/>
          </a:xfrm>
        </p:spPr>
        <p:txBody>
          <a:bodyPr/>
          <a:lstStyle/>
          <a:p>
            <a:r>
              <a:rPr lang="en-US" sz="2000" smtClean="0"/>
              <a:t/>
            </a:r>
            <a:br>
              <a:rPr lang="en-US" sz="2000" smtClean="0"/>
            </a:br>
            <a:r>
              <a:rPr lang="en-US" sz="3200" smtClean="0"/>
              <a:t>Post-Launch </a:t>
            </a:r>
            <a:br>
              <a:rPr lang="en-US" sz="3200" smtClean="0"/>
            </a:br>
            <a:r>
              <a:rPr lang="en-US" sz="3200" smtClean="0"/>
              <a:t>Validation Tools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eaLnBrk="0" hangingPunct="0">
              <a:spcBef>
                <a:spcPct val="0"/>
              </a:spcBef>
            </a:pPr>
            <a:fld id="{CF811501-0C82-43FF-9E09-2612B53A3154}" type="slidenum">
              <a:rPr lang="en-US" sz="1400" i="0">
                <a:solidFill>
                  <a:srgbClr val="FFFF00"/>
                </a:solidFill>
                <a:latin typeface="Times New Roman" pitchFamily="18" charset="0"/>
              </a:rPr>
              <a:pPr algn="r" eaLnBrk="0" hangingPunct="0">
                <a:spcBef>
                  <a:spcPct val="0"/>
                </a:spcBef>
              </a:pPr>
              <a:t>18</a:t>
            </a:fld>
            <a:endParaRPr lang="en-US" sz="1400" i="0">
              <a:solidFill>
                <a:srgbClr val="FFFF00"/>
              </a:solidFill>
              <a:latin typeface="Times New Roman" pitchFamily="18" charset="0"/>
            </a:endParaRPr>
          </a:p>
        </p:txBody>
      </p:sp>
      <p:sp>
        <p:nvSpPr>
          <p:cNvPr id="15363" name="Rectangle 2"/>
          <p:cNvSpPr>
            <a:spLocks noGrp="1" noChangeArrowheads="1"/>
          </p:cNvSpPr>
          <p:nvPr>
            <p:ph type="title" idx="4294967295"/>
          </p:nvPr>
        </p:nvSpPr>
        <p:spPr>
          <a:xfrm>
            <a:off x="454025" y="60325"/>
            <a:ext cx="7848600" cy="685800"/>
          </a:xfrm>
        </p:spPr>
        <p:txBody>
          <a:bodyPr/>
          <a:lstStyle/>
          <a:p>
            <a:r>
              <a:rPr lang="en-US" sz="2000" smtClean="0"/>
              <a:t/>
            </a:r>
            <a:br>
              <a:rPr lang="en-US" sz="2000" smtClean="0"/>
            </a:br>
            <a:r>
              <a:rPr lang="en-US" smtClean="0"/>
              <a:t>Further Enhancement</a:t>
            </a:r>
            <a:br>
              <a:rPr lang="en-US" smtClean="0"/>
            </a:br>
            <a:r>
              <a:rPr lang="en-US" smtClean="0"/>
              <a:t>and Utility of Validation Tools</a:t>
            </a:r>
          </a:p>
        </p:txBody>
      </p:sp>
      <p:pic>
        <p:nvPicPr>
          <p:cNvPr id="15364" name="Picture 4" descr="zoom_hall.gif"/>
          <p:cNvPicPr>
            <a:picLocks noChangeAspect="1"/>
          </p:cNvPicPr>
          <p:nvPr/>
        </p:nvPicPr>
        <p:blipFill>
          <a:blip r:embed="rId3" cstate="print"/>
          <a:srcRect/>
          <a:stretch>
            <a:fillRect/>
          </a:stretch>
        </p:blipFill>
        <p:spPr bwMode="auto">
          <a:xfrm>
            <a:off x="5595938" y="1227138"/>
            <a:ext cx="3322637" cy="4189412"/>
          </a:xfrm>
          <a:prstGeom prst="rect">
            <a:avLst/>
          </a:prstGeom>
          <a:noFill/>
          <a:ln w="9525">
            <a:noFill/>
            <a:miter lim="800000"/>
            <a:headEnd/>
            <a:tailEnd/>
          </a:ln>
        </p:spPr>
      </p:pic>
      <p:pic>
        <p:nvPicPr>
          <p:cNvPr id="15365" name="Picture 9"/>
          <p:cNvPicPr>
            <a:picLocks noChangeAspect="1" noChangeArrowheads="1"/>
          </p:cNvPicPr>
          <p:nvPr/>
        </p:nvPicPr>
        <p:blipFill>
          <a:blip r:embed="rId4" cstate="print"/>
          <a:srcRect/>
          <a:stretch>
            <a:fillRect/>
          </a:stretch>
        </p:blipFill>
        <p:spPr bwMode="auto">
          <a:xfrm>
            <a:off x="188913" y="4373563"/>
            <a:ext cx="5943600" cy="2333625"/>
          </a:xfrm>
          <a:prstGeom prst="rect">
            <a:avLst/>
          </a:prstGeom>
          <a:noFill/>
          <a:ln w="9525">
            <a:noFill/>
            <a:miter lim="800000"/>
            <a:headEnd/>
            <a:tailEnd/>
          </a:ln>
        </p:spPr>
      </p:pic>
      <p:sp>
        <p:nvSpPr>
          <p:cNvPr id="15366" name="TextBox 10"/>
          <p:cNvSpPr txBox="1">
            <a:spLocks noChangeArrowheads="1"/>
          </p:cNvSpPr>
          <p:nvPr/>
        </p:nvSpPr>
        <p:spPr bwMode="auto">
          <a:xfrm>
            <a:off x="322263" y="1516063"/>
            <a:ext cx="4211637" cy="2052637"/>
          </a:xfrm>
          <a:prstGeom prst="rect">
            <a:avLst/>
          </a:prstGeom>
          <a:noFill/>
          <a:ln w="9525">
            <a:noFill/>
            <a:miter lim="800000"/>
            <a:headEnd/>
            <a:tailEnd/>
          </a:ln>
        </p:spPr>
        <p:txBody>
          <a:bodyPr wrap="none">
            <a:spAutoFit/>
          </a:bodyPr>
          <a:lstStyle/>
          <a:p>
            <a:r>
              <a:rPr lang="en-US" sz="2800">
                <a:solidFill>
                  <a:srgbClr val="EAEAEA"/>
                </a:solidFill>
              </a:rPr>
              <a:t>ZOOM  Feature</a:t>
            </a:r>
          </a:p>
          <a:p>
            <a:r>
              <a:rPr lang="en-US" sz="2400">
                <a:solidFill>
                  <a:srgbClr val="EAEAEA"/>
                </a:solidFill>
              </a:rPr>
              <a:t>as presently done for LIS …</a:t>
            </a:r>
          </a:p>
          <a:p>
            <a:r>
              <a:rPr lang="en-US">
                <a:solidFill>
                  <a:srgbClr val="EAEAEA"/>
                </a:solidFill>
              </a:rPr>
              <a:t>   1. Click a location &amp; period</a:t>
            </a:r>
          </a:p>
          <a:p>
            <a:r>
              <a:rPr lang="en-US">
                <a:solidFill>
                  <a:srgbClr val="EAEAEA"/>
                </a:solidFill>
              </a:rPr>
              <a:t>   2. Define box dimensions</a:t>
            </a:r>
          </a:p>
          <a:p>
            <a:r>
              <a:rPr lang="en-US">
                <a:solidFill>
                  <a:srgbClr val="EAEAEA"/>
                </a:solidFill>
              </a:rPr>
              <a:t>   3. Spill out  </a:t>
            </a:r>
            <a:r>
              <a:rPr lang="en-US">
                <a:solidFill>
                  <a:srgbClr val="FFFF00"/>
                </a:solidFill>
              </a:rPr>
              <a:t>stats</a:t>
            </a:r>
            <a:r>
              <a:rPr lang="en-US">
                <a:solidFill>
                  <a:srgbClr val="EAEAEA"/>
                </a:solidFill>
              </a:rPr>
              <a:t>  for box</a:t>
            </a:r>
          </a:p>
        </p:txBody>
      </p:sp>
      <p:sp>
        <p:nvSpPr>
          <p:cNvPr id="12" name="Right Brace 11"/>
          <p:cNvSpPr/>
          <p:nvPr/>
        </p:nvSpPr>
        <p:spPr>
          <a:xfrm>
            <a:off x="3959225" y="2549525"/>
            <a:ext cx="203200" cy="527050"/>
          </a:xfrm>
          <a:prstGeom prst="rightBrace">
            <a:avLst/>
          </a:prstGeom>
          <a:ln w="254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Rectangle 12"/>
          <p:cNvSpPr/>
          <p:nvPr/>
        </p:nvSpPr>
        <p:spPr>
          <a:xfrm>
            <a:off x="7089775" y="2720975"/>
            <a:ext cx="333375" cy="3349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Arrow Connector 14"/>
          <p:cNvCxnSpPr/>
          <p:nvPr/>
        </p:nvCxnSpPr>
        <p:spPr>
          <a:xfrm>
            <a:off x="4292600" y="2808288"/>
            <a:ext cx="2720975" cy="20637"/>
          </a:xfrm>
          <a:prstGeom prst="straightConnector1">
            <a:avLst/>
          </a:prstGeom>
          <a:ln w="317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Down Arrow 15"/>
          <p:cNvSpPr/>
          <p:nvPr/>
        </p:nvSpPr>
        <p:spPr>
          <a:xfrm>
            <a:off x="2162175" y="3549650"/>
            <a:ext cx="398463" cy="860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3"/>
          <p:cNvSpPr txBox="1">
            <a:spLocks noGrp="1" noChangeArrowheads="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eaLnBrk="0" hangingPunct="0">
              <a:spcBef>
                <a:spcPct val="0"/>
              </a:spcBef>
            </a:pPr>
            <a:fld id="{2A70C1EC-AD02-4B86-8599-71C9E8175FB3}" type="slidenum">
              <a:rPr lang="en-US" sz="1400" i="0">
                <a:solidFill>
                  <a:srgbClr val="FFFF00"/>
                </a:solidFill>
                <a:latin typeface="Times New Roman" pitchFamily="18" charset="0"/>
              </a:rPr>
              <a:pPr algn="r" eaLnBrk="0" hangingPunct="0">
                <a:spcBef>
                  <a:spcPct val="0"/>
                </a:spcBef>
              </a:pPr>
              <a:t>19</a:t>
            </a:fld>
            <a:endParaRPr lang="en-US" sz="1400" i="0">
              <a:solidFill>
                <a:srgbClr val="FFFF00"/>
              </a:solidFill>
              <a:latin typeface="Times New Roman" pitchFamily="18" charset="0"/>
            </a:endParaRPr>
          </a:p>
        </p:txBody>
      </p:sp>
      <p:sp>
        <p:nvSpPr>
          <p:cNvPr id="16387" name="Rectangle 2"/>
          <p:cNvSpPr>
            <a:spLocks noGrp="1" noChangeArrowheads="1"/>
          </p:cNvSpPr>
          <p:nvPr>
            <p:ph type="title" idx="4294967295"/>
          </p:nvPr>
        </p:nvSpPr>
        <p:spPr/>
        <p:txBody>
          <a:bodyPr/>
          <a:lstStyle/>
          <a:p>
            <a:r>
              <a:rPr lang="en-US" sz="3200" smtClean="0"/>
              <a:t>Summary</a:t>
            </a:r>
          </a:p>
        </p:txBody>
      </p:sp>
      <p:sp>
        <p:nvSpPr>
          <p:cNvPr id="16388" name="Rectangle 3"/>
          <p:cNvSpPr>
            <a:spLocks noGrp="1" noChangeArrowheads="1"/>
          </p:cNvSpPr>
          <p:nvPr>
            <p:ph type="body" idx="4294967295"/>
          </p:nvPr>
        </p:nvSpPr>
        <p:spPr>
          <a:xfrm>
            <a:off x="355600" y="1395243"/>
            <a:ext cx="8456613" cy="5202238"/>
          </a:xfrm>
        </p:spPr>
        <p:txBody>
          <a:bodyPr/>
          <a:lstStyle/>
          <a:p>
            <a:pPr>
              <a:lnSpc>
                <a:spcPct val="80000"/>
              </a:lnSpc>
              <a:buFont typeface="Wingdings" pitchFamily="2" charset="2"/>
              <a:buChar char="q"/>
            </a:pPr>
            <a:r>
              <a:rPr lang="en-US" dirty="0" smtClean="0"/>
              <a:t>Goal of GLM validation is to ensure that GLM products (events, groups, flashes)</a:t>
            </a:r>
          </a:p>
          <a:p>
            <a:pPr lvl="1">
              <a:lnSpc>
                <a:spcPct val="80000"/>
              </a:lnSpc>
              <a:buFont typeface="Wingdings" pitchFamily="2" charset="2"/>
              <a:buChar char="Ø"/>
            </a:pPr>
            <a:r>
              <a:rPr lang="en-US" sz="1600" dirty="0" smtClean="0">
                <a:solidFill>
                  <a:srgbClr val="FFFF66"/>
                </a:solidFill>
              </a:rPr>
              <a:t> are adequately detected</a:t>
            </a:r>
          </a:p>
          <a:p>
            <a:pPr lvl="1">
              <a:lnSpc>
                <a:spcPct val="80000"/>
              </a:lnSpc>
              <a:buFont typeface="Wingdings" pitchFamily="2" charset="2"/>
              <a:buChar char="Ø"/>
            </a:pPr>
            <a:r>
              <a:rPr lang="en-US" sz="1600" dirty="0" smtClean="0">
                <a:solidFill>
                  <a:srgbClr val="FFFF66"/>
                </a:solidFill>
              </a:rPr>
              <a:t> accurately located in space and time, and with proper latency</a:t>
            </a:r>
          </a:p>
          <a:p>
            <a:pPr>
              <a:lnSpc>
                <a:spcPct val="80000"/>
              </a:lnSpc>
              <a:buNone/>
            </a:pPr>
            <a:endParaRPr lang="en-US" sz="1800" dirty="0" smtClean="0">
              <a:solidFill>
                <a:srgbClr val="FFFF66"/>
              </a:solidFill>
            </a:endParaRPr>
          </a:p>
          <a:p>
            <a:pPr>
              <a:lnSpc>
                <a:spcPct val="80000"/>
              </a:lnSpc>
              <a:buFont typeface="Wingdings" pitchFamily="2" charset="2"/>
              <a:buChar char="q"/>
            </a:pPr>
            <a:r>
              <a:rPr lang="en-US" dirty="0" smtClean="0"/>
              <a:t>To accomplish this, we are developing various </a:t>
            </a:r>
            <a:r>
              <a:rPr lang="en-US" dirty="0" err="1" smtClean="0"/>
              <a:t>val</a:t>
            </a:r>
            <a:r>
              <a:rPr lang="en-US" dirty="0" smtClean="0"/>
              <a:t> tool types:</a:t>
            </a:r>
          </a:p>
          <a:p>
            <a:pPr lvl="1">
              <a:lnSpc>
                <a:spcPct val="80000"/>
              </a:lnSpc>
              <a:buFont typeface="Wingdings" pitchFamily="2" charset="2"/>
              <a:buChar char="Ø"/>
            </a:pPr>
            <a:r>
              <a:rPr lang="en-US" sz="1600" dirty="0" smtClean="0">
                <a:solidFill>
                  <a:srgbClr val="FFFF66"/>
                </a:solidFill>
              </a:rPr>
              <a:t>   GLM proxy creation tool</a:t>
            </a:r>
          </a:p>
          <a:p>
            <a:pPr lvl="1">
              <a:lnSpc>
                <a:spcPct val="80000"/>
              </a:lnSpc>
              <a:buFont typeface="Wingdings" pitchFamily="2" charset="2"/>
              <a:buChar char="Ø"/>
            </a:pPr>
            <a:r>
              <a:rPr lang="en-US" sz="1600" dirty="0" smtClean="0">
                <a:solidFill>
                  <a:srgbClr val="FFFF66"/>
                </a:solidFill>
              </a:rPr>
              <a:t>   LCFA performance validation tool</a:t>
            </a:r>
          </a:p>
          <a:p>
            <a:pPr lvl="1">
              <a:lnSpc>
                <a:spcPct val="80000"/>
              </a:lnSpc>
              <a:buFont typeface="Wingdings" pitchFamily="2" charset="2"/>
              <a:buChar char="Ø"/>
            </a:pPr>
            <a:r>
              <a:rPr lang="en-US" sz="1600" dirty="0" smtClean="0">
                <a:solidFill>
                  <a:srgbClr val="FFFF66"/>
                </a:solidFill>
              </a:rPr>
              <a:t>   GLM validation tool</a:t>
            </a:r>
          </a:p>
          <a:p>
            <a:pPr>
              <a:lnSpc>
                <a:spcPct val="80000"/>
              </a:lnSpc>
              <a:buNone/>
            </a:pPr>
            <a:endParaRPr lang="en-US" sz="1800" dirty="0" smtClean="0">
              <a:solidFill>
                <a:srgbClr val="FFFF66"/>
              </a:solidFill>
            </a:endParaRPr>
          </a:p>
          <a:p>
            <a:pPr>
              <a:lnSpc>
                <a:spcPct val="80000"/>
              </a:lnSpc>
              <a:buFont typeface="Wingdings" pitchFamily="2" charset="2"/>
              <a:buChar char="q"/>
            </a:pPr>
            <a:r>
              <a:rPr lang="en-US" dirty="0" smtClean="0"/>
              <a:t>These tools require many truth datasets:</a:t>
            </a:r>
          </a:p>
          <a:p>
            <a:pPr lvl="1">
              <a:lnSpc>
                <a:spcPct val="80000"/>
              </a:lnSpc>
              <a:buFont typeface="Wingdings" pitchFamily="2" charset="2"/>
              <a:buChar char="Ø"/>
            </a:pPr>
            <a:r>
              <a:rPr lang="en-US" sz="1600" dirty="0" smtClean="0">
                <a:solidFill>
                  <a:srgbClr val="FFFF66"/>
                </a:solidFill>
              </a:rPr>
              <a:t>   ground</a:t>
            </a:r>
          </a:p>
          <a:p>
            <a:pPr lvl="1">
              <a:lnSpc>
                <a:spcPct val="80000"/>
              </a:lnSpc>
              <a:buFont typeface="Wingdings" pitchFamily="2" charset="2"/>
              <a:buChar char="Ø"/>
            </a:pPr>
            <a:r>
              <a:rPr lang="en-US" sz="1600" dirty="0" smtClean="0">
                <a:solidFill>
                  <a:srgbClr val="FFFF66"/>
                </a:solidFill>
              </a:rPr>
              <a:t>   air-borne</a:t>
            </a:r>
          </a:p>
          <a:p>
            <a:pPr lvl="1">
              <a:lnSpc>
                <a:spcPct val="80000"/>
              </a:lnSpc>
              <a:buFont typeface="Wingdings" pitchFamily="2" charset="2"/>
              <a:buChar char="Ø"/>
            </a:pPr>
            <a:r>
              <a:rPr lang="en-US" sz="1600" dirty="0" smtClean="0">
                <a:solidFill>
                  <a:srgbClr val="FFFF66"/>
                </a:solidFill>
              </a:rPr>
              <a:t>   satellite</a:t>
            </a:r>
          </a:p>
          <a:p>
            <a:pPr>
              <a:lnSpc>
                <a:spcPct val="80000"/>
              </a:lnSpc>
              <a:buNone/>
            </a:pPr>
            <a:endParaRPr lang="en-US" sz="1800" dirty="0" smtClean="0">
              <a:solidFill>
                <a:srgbClr val="FFFF66"/>
              </a:solidFill>
            </a:endParaRPr>
          </a:p>
          <a:p>
            <a:pPr>
              <a:lnSpc>
                <a:spcPct val="80000"/>
              </a:lnSpc>
              <a:buFont typeface="Wingdings" pitchFamily="2" charset="2"/>
              <a:buChar char="q"/>
            </a:pPr>
            <a:r>
              <a:rPr lang="en-US" dirty="0" smtClean="0"/>
              <a:t>Our coordinated efforts will lead to development of  Lightning Monitoring Tool (LMT) which relies on several routine analyses and </a:t>
            </a:r>
            <a:r>
              <a:rPr lang="en-US" dirty="0" err="1" smtClean="0"/>
              <a:t>aperiodic</a:t>
            </a:r>
            <a:r>
              <a:rPr lang="en-US" dirty="0" smtClean="0"/>
              <a:t> data reports that  involve both “shallow and deep dive” investigations.</a:t>
            </a:r>
          </a:p>
          <a:p>
            <a:pPr>
              <a:lnSpc>
                <a:spcPct val="80000"/>
              </a:lnSpc>
              <a:buNone/>
            </a:pPr>
            <a:r>
              <a:rPr lang="en-US" sz="1800" dirty="0" smtClean="0">
                <a:solidFill>
                  <a:srgbClr val="FFFF66"/>
                </a:solidFill>
              </a:rPr>
              <a:t> </a:t>
            </a:r>
          </a:p>
          <a:p>
            <a:pPr>
              <a:lnSpc>
                <a:spcPct val="80000"/>
              </a:lnSpc>
              <a:buNone/>
            </a:pPr>
            <a:r>
              <a:rPr lang="en-US" sz="1800" dirty="0" smtClean="0">
                <a:solidFill>
                  <a:srgbClr val="FFFF66"/>
                </a:solidFill>
              </a:rPr>
              <a:t>	</a:t>
            </a:r>
          </a:p>
          <a:p>
            <a:pPr>
              <a:lnSpc>
                <a:spcPct val="80000"/>
              </a:lnSpc>
              <a:buNone/>
            </a:pPr>
            <a:r>
              <a:rPr lang="en-US" sz="1800" dirty="0" smtClean="0">
                <a:solidFill>
                  <a:srgbClr val="FFFF66"/>
                </a:solidFill>
              </a:rPr>
              <a:t>     </a:t>
            </a:r>
          </a:p>
          <a:p>
            <a:pPr>
              <a:lnSpc>
                <a:spcPct val="80000"/>
              </a:lnSpc>
              <a:buNone/>
            </a:pPr>
            <a:r>
              <a:rPr lang="en-US" sz="1800" dirty="0" smtClean="0">
                <a:solidFill>
                  <a:srgbClr val="FFFF66"/>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3"/>
          <p:cNvSpPr>
            <a:spLocks noGrp="1" noChangeArrowheads="1"/>
          </p:cNvSpPr>
          <p:nvPr>
            <p:ph type="sldNum" sz="quarter" idx="12"/>
          </p:nvPr>
        </p:nvSpPr>
        <p:spPr>
          <a:noFill/>
        </p:spPr>
        <p:txBody>
          <a:bodyPr/>
          <a:lstStyle/>
          <a:p>
            <a:fld id="{630471F4-1402-4764-A0E3-DA3792F1712F}" type="slidenum">
              <a:rPr lang="en-US" smtClean="0"/>
              <a:pPr/>
              <a:t>2</a:t>
            </a:fld>
            <a:endParaRPr lang="en-US" smtClean="0"/>
          </a:p>
        </p:txBody>
      </p:sp>
      <p:sp>
        <p:nvSpPr>
          <p:cNvPr id="4099" name="Rectangle 2"/>
          <p:cNvSpPr>
            <a:spLocks noGrp="1" noChangeArrowheads="1"/>
          </p:cNvSpPr>
          <p:nvPr>
            <p:ph type="title"/>
          </p:nvPr>
        </p:nvSpPr>
        <p:spPr/>
        <p:txBody>
          <a:bodyPr/>
          <a:lstStyle/>
          <a:p>
            <a:r>
              <a:rPr lang="en-US" smtClean="0"/>
              <a:t>OVERVIEW</a:t>
            </a:r>
          </a:p>
        </p:txBody>
      </p:sp>
      <p:sp>
        <p:nvSpPr>
          <p:cNvPr id="4100" name="Rectangle 3"/>
          <p:cNvSpPr>
            <a:spLocks noGrp="1" noChangeArrowheads="1"/>
          </p:cNvSpPr>
          <p:nvPr>
            <p:ph type="body" idx="1"/>
          </p:nvPr>
        </p:nvSpPr>
        <p:spPr>
          <a:xfrm>
            <a:off x="215900" y="1511300"/>
            <a:ext cx="8480425" cy="5522913"/>
          </a:xfrm>
        </p:spPr>
        <p:txBody>
          <a:bodyPr/>
          <a:lstStyle/>
          <a:p>
            <a:r>
              <a:rPr lang="en-US" sz="2400" b="1" smtClean="0"/>
              <a:t>Products </a:t>
            </a:r>
          </a:p>
          <a:p>
            <a:pPr lvl="1"/>
            <a:endParaRPr lang="en-US" sz="2400" b="1" smtClean="0"/>
          </a:p>
          <a:p>
            <a:r>
              <a:rPr lang="en-US" sz="2400" b="1" smtClean="0"/>
              <a:t>Validation Strategies </a:t>
            </a:r>
            <a:endParaRPr lang="en-US" sz="2400" smtClean="0"/>
          </a:p>
          <a:p>
            <a:endParaRPr lang="en-US" sz="2400" b="1" smtClean="0"/>
          </a:p>
          <a:p>
            <a:r>
              <a:rPr lang="en-US" sz="2400" b="1" smtClean="0"/>
              <a:t>Routine Validation Tools </a:t>
            </a:r>
            <a:endParaRPr lang="en-US" sz="2400" smtClean="0"/>
          </a:p>
          <a:p>
            <a:endParaRPr lang="en-US" sz="2400" b="1" smtClean="0"/>
          </a:p>
          <a:p>
            <a:r>
              <a:rPr lang="en-US" sz="2400" b="1" smtClean="0"/>
              <a:t>“Deep-Dive” Validation Tools</a:t>
            </a:r>
            <a:endParaRPr lang="en-US" sz="2400" smtClean="0"/>
          </a:p>
          <a:p>
            <a:endParaRPr lang="en-US" sz="2400" smtClean="0"/>
          </a:p>
          <a:p>
            <a:r>
              <a:rPr lang="en-US" sz="2400" b="1" smtClean="0"/>
              <a:t>Further Enhancement and Utility of Validation Tools </a:t>
            </a:r>
            <a:endParaRPr lang="en-US" sz="2400" smtClean="0"/>
          </a:p>
          <a:p>
            <a:pPr>
              <a:buFontTx/>
              <a:buNone/>
            </a:pPr>
            <a:endParaRPr lang="en-US" sz="2400" b="1" smtClean="0"/>
          </a:p>
          <a:p>
            <a:r>
              <a:rPr lang="en-US" sz="2400" b="1" smtClean="0"/>
              <a:t>Summary</a:t>
            </a:r>
            <a:endParaRPr lang="en-US" sz="2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p:txBody>
          <a:bodyPr/>
          <a:lstStyle/>
          <a:p>
            <a:r>
              <a:rPr lang="en-US" sz="3200" smtClean="0"/>
              <a:t>Products</a:t>
            </a:r>
          </a:p>
        </p:txBody>
      </p:sp>
      <p:sp>
        <p:nvSpPr>
          <p:cNvPr id="5123" name="Slide Number Placeholder 4"/>
          <p:cNvSpPr>
            <a:spLocks noGrp="1"/>
          </p:cNvSpPr>
          <p:nvPr>
            <p:ph type="sldNum" sz="quarter" idx="12"/>
          </p:nvPr>
        </p:nvSpPr>
        <p:spPr>
          <a:noFill/>
        </p:spPr>
        <p:txBody>
          <a:bodyPr/>
          <a:lstStyle/>
          <a:p>
            <a:fld id="{271A0C3A-0C81-40A7-BD20-7B25D3924DF2}" type="slidenum">
              <a:rPr lang="en-US" smtClean="0"/>
              <a:pPr/>
              <a:t>3</a:t>
            </a:fld>
            <a:endParaRPr lang="en-US" smtClean="0"/>
          </a:p>
        </p:txBody>
      </p:sp>
      <p:pic>
        <p:nvPicPr>
          <p:cNvPr id="5124" name="Picture 5" descr="prod_requirements"/>
          <p:cNvPicPr>
            <a:picLocks noChangeAspect="1" noChangeArrowheads="1"/>
          </p:cNvPicPr>
          <p:nvPr/>
        </p:nvPicPr>
        <p:blipFill>
          <a:blip r:embed="rId3" cstate="print"/>
          <a:srcRect/>
          <a:stretch>
            <a:fillRect/>
          </a:stretch>
        </p:blipFill>
        <p:spPr bwMode="auto">
          <a:xfrm>
            <a:off x="171450" y="2387600"/>
            <a:ext cx="8639175" cy="4162425"/>
          </a:xfrm>
          <a:prstGeom prst="rect">
            <a:avLst/>
          </a:prstGeom>
          <a:noFill/>
          <a:ln w="9525">
            <a:noFill/>
            <a:miter lim="800000"/>
            <a:headEnd/>
            <a:tailEnd/>
          </a:ln>
        </p:spPr>
      </p:pic>
      <p:sp>
        <p:nvSpPr>
          <p:cNvPr id="5125" name="TextBox 5"/>
          <p:cNvSpPr txBox="1">
            <a:spLocks noChangeArrowheads="1"/>
          </p:cNvSpPr>
          <p:nvPr/>
        </p:nvSpPr>
        <p:spPr bwMode="auto">
          <a:xfrm>
            <a:off x="1720850" y="1709738"/>
            <a:ext cx="5557838" cy="396875"/>
          </a:xfrm>
          <a:prstGeom prst="rect">
            <a:avLst/>
          </a:prstGeom>
          <a:noFill/>
          <a:ln w="9525">
            <a:noFill/>
            <a:miter lim="800000"/>
            <a:headEnd/>
            <a:tailEnd/>
          </a:ln>
        </p:spPr>
        <p:txBody>
          <a:bodyPr wrap="none">
            <a:spAutoFit/>
          </a:bodyPr>
          <a:lstStyle/>
          <a:p>
            <a:r>
              <a:rPr lang="en-US" b="0" i="0">
                <a:solidFill>
                  <a:schemeClr val="bg1"/>
                </a:solidFill>
              </a:rPr>
              <a:t>Lightning Optical:  Events, Groups, and Flashes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4"/>
          <p:cNvSpPr>
            <a:spLocks noGrp="1"/>
          </p:cNvSpPr>
          <p:nvPr>
            <p:ph type="sldNum" sz="quarter" idx="12"/>
          </p:nvPr>
        </p:nvSpPr>
        <p:spPr>
          <a:xfrm>
            <a:off x="457200" y="5997575"/>
            <a:ext cx="2133600" cy="476250"/>
          </a:xfrm>
          <a:noFill/>
        </p:spPr>
        <p:txBody>
          <a:bodyPr wrap="square" lIns="91440" tIns="45720" rIns="91440" bIns="45720" anchor="t"/>
          <a:lstStyle/>
          <a:p>
            <a:pPr algn="l"/>
            <a:fld id="{27362D21-B927-4CCD-9570-D054A48B95AC}" type="slidenum">
              <a:rPr lang="en-US" b="0" smtClean="0">
                <a:solidFill>
                  <a:schemeClr val="tx1"/>
                </a:solidFill>
                <a:latin typeface="Arial" charset="0"/>
              </a:rPr>
              <a:pPr algn="l"/>
              <a:t>4</a:t>
            </a:fld>
            <a:endParaRPr lang="en-US" b="0" smtClean="0">
              <a:solidFill>
                <a:schemeClr val="tx1"/>
              </a:solidFill>
              <a:latin typeface="Arial" charset="0"/>
            </a:endParaRPr>
          </a:p>
        </p:txBody>
      </p:sp>
      <p:graphicFrame>
        <p:nvGraphicFramePr>
          <p:cNvPr id="1026" name="Object 2"/>
          <p:cNvGraphicFramePr>
            <a:graphicFrameLocks noGrp="1" noChangeAspect="1"/>
          </p:cNvGraphicFramePr>
          <p:nvPr>
            <p:ph idx="1"/>
          </p:nvPr>
        </p:nvGraphicFramePr>
        <p:xfrm>
          <a:off x="3048000" y="1504950"/>
          <a:ext cx="5065713" cy="893763"/>
        </p:xfrm>
        <a:graphic>
          <a:graphicData uri="http://schemas.openxmlformats.org/presentationml/2006/ole">
            <p:oleObj spid="_x0000_s1028" name="CorelDRAW" r:id="rId4" imgW="6189840" imgH="3552480" progId="">
              <p:embed/>
            </p:oleObj>
          </a:graphicData>
        </a:graphic>
      </p:graphicFrame>
      <p:sp>
        <p:nvSpPr>
          <p:cNvPr id="1028" name="Rectangle 3"/>
          <p:cNvSpPr>
            <a:spLocks noGrp="1" noChangeArrowheads="1"/>
          </p:cNvSpPr>
          <p:nvPr>
            <p:ph type="title"/>
          </p:nvPr>
        </p:nvSpPr>
        <p:spPr>
          <a:xfrm>
            <a:off x="1466850" y="234950"/>
            <a:ext cx="5791200" cy="563563"/>
          </a:xfrm>
          <a:noFill/>
        </p:spPr>
        <p:txBody>
          <a:bodyPr/>
          <a:lstStyle/>
          <a:p>
            <a:r>
              <a:rPr lang="en-US" sz="3200" smtClean="0"/>
              <a:t>Products</a:t>
            </a:r>
            <a:r>
              <a:rPr lang="en-US" sz="4000" smtClean="0"/>
              <a:t/>
            </a:r>
            <a:br>
              <a:rPr lang="en-US" sz="4000" smtClean="0"/>
            </a:br>
            <a:r>
              <a:rPr lang="en-US" sz="1800" smtClean="0"/>
              <a:t>(cont.)</a:t>
            </a:r>
          </a:p>
        </p:txBody>
      </p:sp>
      <p:pic>
        <p:nvPicPr>
          <p:cNvPr id="1029" name="Picture 3" descr="streak.gif"/>
          <p:cNvPicPr>
            <a:picLocks noChangeAspect="1"/>
          </p:cNvPicPr>
          <p:nvPr/>
        </p:nvPicPr>
        <p:blipFill>
          <a:blip r:embed="rId5" cstate="print"/>
          <a:srcRect/>
          <a:stretch>
            <a:fillRect/>
          </a:stretch>
        </p:blipFill>
        <p:spPr bwMode="auto">
          <a:xfrm>
            <a:off x="685800" y="2343150"/>
            <a:ext cx="2979738" cy="2573338"/>
          </a:xfrm>
          <a:prstGeom prst="rect">
            <a:avLst/>
          </a:prstGeom>
          <a:noFill/>
          <a:ln w="9525">
            <a:noFill/>
            <a:miter lim="800000"/>
            <a:headEnd/>
            <a:tailEnd/>
          </a:ln>
        </p:spPr>
      </p:pic>
      <p:sp>
        <p:nvSpPr>
          <p:cNvPr id="1030" name="TextBox 4"/>
          <p:cNvSpPr txBox="1">
            <a:spLocks noChangeArrowheads="1"/>
          </p:cNvSpPr>
          <p:nvPr/>
        </p:nvSpPr>
        <p:spPr bwMode="auto">
          <a:xfrm>
            <a:off x="1630363" y="4840288"/>
            <a:ext cx="717550" cy="366712"/>
          </a:xfrm>
          <a:prstGeom prst="rect">
            <a:avLst/>
          </a:prstGeom>
          <a:noFill/>
          <a:ln w="9525">
            <a:noFill/>
            <a:miter lim="800000"/>
            <a:headEnd/>
            <a:tailEnd/>
          </a:ln>
        </p:spPr>
        <p:txBody>
          <a:bodyPr wrap="none">
            <a:spAutoFit/>
          </a:bodyPr>
          <a:lstStyle/>
          <a:p>
            <a:pPr>
              <a:spcBef>
                <a:spcPct val="0"/>
              </a:spcBef>
            </a:pPr>
            <a:r>
              <a:rPr lang="en-US" sz="1800">
                <a:solidFill>
                  <a:srgbClr val="FFFFFF"/>
                </a:solidFill>
                <a:latin typeface="Calibri" pitchFamily="34" charset="0"/>
              </a:rPr>
              <a:t>time</a:t>
            </a:r>
            <a:r>
              <a:rPr lang="en-US" sz="1800">
                <a:latin typeface="Calibri" pitchFamily="34" charset="0"/>
              </a:rPr>
              <a:t> </a:t>
            </a:r>
          </a:p>
        </p:txBody>
      </p:sp>
      <p:cxnSp>
        <p:nvCxnSpPr>
          <p:cNvPr id="1031" name="Straight Arrow Connector 6"/>
          <p:cNvCxnSpPr>
            <a:cxnSpLocks noChangeShapeType="1"/>
          </p:cNvCxnSpPr>
          <p:nvPr/>
        </p:nvCxnSpPr>
        <p:spPr bwMode="auto">
          <a:xfrm>
            <a:off x="2362200" y="5018088"/>
            <a:ext cx="838200" cy="1587"/>
          </a:xfrm>
          <a:prstGeom prst="straightConnector1">
            <a:avLst/>
          </a:prstGeom>
          <a:noFill/>
          <a:ln w="25400" algn="ctr">
            <a:solidFill>
              <a:srgbClr val="FFFFFF"/>
            </a:solidFill>
            <a:round/>
            <a:headEnd/>
            <a:tailEnd type="stealth" w="lg" len="lg"/>
          </a:ln>
        </p:spPr>
      </p:cxnSp>
      <p:cxnSp>
        <p:nvCxnSpPr>
          <p:cNvPr id="1032" name="Straight Arrow Connector 7"/>
          <p:cNvCxnSpPr>
            <a:cxnSpLocks noChangeShapeType="1"/>
          </p:cNvCxnSpPr>
          <p:nvPr/>
        </p:nvCxnSpPr>
        <p:spPr bwMode="auto">
          <a:xfrm flipV="1">
            <a:off x="1697038" y="1581150"/>
            <a:ext cx="1587" cy="1219200"/>
          </a:xfrm>
          <a:prstGeom prst="straightConnector1">
            <a:avLst/>
          </a:prstGeom>
          <a:noFill/>
          <a:ln w="25400" algn="ctr">
            <a:solidFill>
              <a:srgbClr val="FFFFFF"/>
            </a:solidFill>
            <a:round/>
            <a:headEnd/>
            <a:tailEnd type="stealth" w="lg" len="lg"/>
          </a:ln>
        </p:spPr>
      </p:cxnSp>
      <p:cxnSp>
        <p:nvCxnSpPr>
          <p:cNvPr id="1033" name="Straight Arrow Connector 11"/>
          <p:cNvCxnSpPr>
            <a:cxnSpLocks noChangeShapeType="1"/>
          </p:cNvCxnSpPr>
          <p:nvPr/>
        </p:nvCxnSpPr>
        <p:spPr bwMode="auto">
          <a:xfrm flipV="1">
            <a:off x="1927225" y="1928813"/>
            <a:ext cx="1588" cy="763587"/>
          </a:xfrm>
          <a:prstGeom prst="straightConnector1">
            <a:avLst/>
          </a:prstGeom>
          <a:noFill/>
          <a:ln w="25400" algn="ctr">
            <a:solidFill>
              <a:srgbClr val="FFFFFF"/>
            </a:solidFill>
            <a:round/>
            <a:headEnd/>
            <a:tailEnd type="stealth" w="lg" len="lg"/>
          </a:ln>
        </p:spPr>
      </p:cxnSp>
      <p:sp>
        <p:nvSpPr>
          <p:cNvPr id="1034" name="TextBox 17"/>
          <p:cNvSpPr txBox="1">
            <a:spLocks noChangeArrowheads="1"/>
          </p:cNvSpPr>
          <p:nvPr/>
        </p:nvSpPr>
        <p:spPr bwMode="auto">
          <a:xfrm>
            <a:off x="1524000" y="1243013"/>
            <a:ext cx="1060450" cy="366712"/>
          </a:xfrm>
          <a:prstGeom prst="rect">
            <a:avLst/>
          </a:prstGeom>
          <a:noFill/>
          <a:ln w="9525">
            <a:noFill/>
            <a:miter lim="800000"/>
            <a:headEnd/>
            <a:tailEnd/>
          </a:ln>
        </p:spPr>
        <p:txBody>
          <a:bodyPr wrap="none">
            <a:spAutoFit/>
          </a:bodyPr>
          <a:lstStyle/>
          <a:p>
            <a:pPr>
              <a:spcBef>
                <a:spcPct val="0"/>
              </a:spcBef>
            </a:pPr>
            <a:r>
              <a:rPr lang="en-US" sz="1800">
                <a:solidFill>
                  <a:srgbClr val="FFFFFF"/>
                </a:solidFill>
                <a:latin typeface="Calibri" pitchFamily="34" charset="0"/>
              </a:rPr>
              <a:t>Group a</a:t>
            </a:r>
          </a:p>
        </p:txBody>
      </p:sp>
      <p:sp>
        <p:nvSpPr>
          <p:cNvPr id="1035" name="TextBox 18"/>
          <p:cNvSpPr txBox="1">
            <a:spLocks noChangeArrowheads="1"/>
          </p:cNvSpPr>
          <p:nvPr/>
        </p:nvSpPr>
        <p:spPr bwMode="auto">
          <a:xfrm>
            <a:off x="1785938" y="1601788"/>
            <a:ext cx="1073150" cy="366712"/>
          </a:xfrm>
          <a:prstGeom prst="rect">
            <a:avLst/>
          </a:prstGeom>
          <a:noFill/>
          <a:ln w="9525">
            <a:noFill/>
            <a:miter lim="800000"/>
            <a:headEnd/>
            <a:tailEnd/>
          </a:ln>
        </p:spPr>
        <p:txBody>
          <a:bodyPr wrap="none">
            <a:spAutoFit/>
          </a:bodyPr>
          <a:lstStyle/>
          <a:p>
            <a:pPr>
              <a:spcBef>
                <a:spcPct val="0"/>
              </a:spcBef>
            </a:pPr>
            <a:r>
              <a:rPr lang="en-US" sz="1800">
                <a:solidFill>
                  <a:srgbClr val="FFFFFF"/>
                </a:solidFill>
                <a:latin typeface="Calibri" pitchFamily="34" charset="0"/>
              </a:rPr>
              <a:t>Group b</a:t>
            </a:r>
          </a:p>
        </p:txBody>
      </p:sp>
      <p:sp>
        <p:nvSpPr>
          <p:cNvPr id="1036" name="TextBox 20"/>
          <p:cNvSpPr txBox="1">
            <a:spLocks noChangeArrowheads="1"/>
          </p:cNvSpPr>
          <p:nvPr/>
        </p:nvSpPr>
        <p:spPr bwMode="auto">
          <a:xfrm>
            <a:off x="1905000" y="1428750"/>
            <a:ext cx="1519238" cy="1006475"/>
          </a:xfrm>
          <a:prstGeom prst="rect">
            <a:avLst/>
          </a:prstGeom>
          <a:noFill/>
          <a:ln w="9525">
            <a:noFill/>
            <a:miter lim="800000"/>
            <a:headEnd/>
            <a:tailEnd/>
          </a:ln>
        </p:spPr>
        <p:txBody>
          <a:bodyPr>
            <a:spAutoFit/>
          </a:bodyPr>
          <a:lstStyle/>
          <a:p>
            <a:pPr>
              <a:spcBef>
                <a:spcPct val="0"/>
              </a:spcBef>
            </a:pPr>
            <a:r>
              <a:rPr lang="en-US" sz="6000">
                <a:solidFill>
                  <a:srgbClr val="FFFFFF"/>
                </a:solidFill>
                <a:latin typeface="Calibri" pitchFamily="34" charset="0"/>
              </a:rPr>
              <a:t>...</a:t>
            </a:r>
            <a:r>
              <a:rPr lang="en-US" sz="6000">
                <a:solidFill>
                  <a:srgbClr val="0070C0"/>
                </a:solidFill>
                <a:latin typeface="Calibri" pitchFamily="34" charset="0"/>
              </a:rPr>
              <a:t> </a:t>
            </a:r>
            <a:r>
              <a:rPr lang="en-US">
                <a:solidFill>
                  <a:srgbClr val="FFFFFF"/>
                </a:solidFill>
                <a:latin typeface="Calibri" pitchFamily="34" charset="0"/>
              </a:rPr>
              <a:t>etc.</a:t>
            </a:r>
            <a:endParaRPr lang="en-US" sz="2400">
              <a:solidFill>
                <a:srgbClr val="0070C0"/>
              </a:solidFill>
              <a:latin typeface="Calibri" pitchFamily="34" charset="0"/>
            </a:endParaRPr>
          </a:p>
        </p:txBody>
      </p:sp>
      <p:pic>
        <p:nvPicPr>
          <p:cNvPr id="1037" name="Picture 21" descr="flash cluster example 100 ms.png"/>
          <p:cNvPicPr>
            <a:picLocks noChangeAspect="1"/>
          </p:cNvPicPr>
          <p:nvPr/>
        </p:nvPicPr>
        <p:blipFill>
          <a:blip r:embed="rId6" cstate="print"/>
          <a:srcRect/>
          <a:stretch>
            <a:fillRect/>
          </a:stretch>
        </p:blipFill>
        <p:spPr bwMode="auto">
          <a:xfrm>
            <a:off x="4284663" y="2495550"/>
            <a:ext cx="4267200" cy="2362200"/>
          </a:xfrm>
          <a:prstGeom prst="rect">
            <a:avLst/>
          </a:prstGeom>
          <a:noFill/>
          <a:ln w="9525">
            <a:noFill/>
            <a:miter lim="800000"/>
            <a:headEnd/>
            <a:tailEnd/>
          </a:ln>
        </p:spPr>
      </p:pic>
      <p:sp>
        <p:nvSpPr>
          <p:cNvPr id="1038" name="TextBox 22"/>
          <p:cNvSpPr txBox="1">
            <a:spLocks noChangeArrowheads="1"/>
          </p:cNvSpPr>
          <p:nvPr/>
        </p:nvSpPr>
        <p:spPr bwMode="auto">
          <a:xfrm>
            <a:off x="7642225" y="3049588"/>
            <a:ext cx="577850" cy="1190625"/>
          </a:xfrm>
          <a:prstGeom prst="rect">
            <a:avLst/>
          </a:prstGeom>
          <a:noFill/>
          <a:ln w="9525">
            <a:noFill/>
            <a:miter lim="800000"/>
            <a:headEnd/>
            <a:tailEnd/>
          </a:ln>
        </p:spPr>
        <p:txBody>
          <a:bodyPr wrap="none">
            <a:spAutoFit/>
          </a:bodyPr>
          <a:lstStyle/>
          <a:p>
            <a:pPr>
              <a:spcBef>
                <a:spcPct val="0"/>
              </a:spcBef>
            </a:pPr>
            <a:r>
              <a:rPr lang="en-US" sz="1800">
                <a:solidFill>
                  <a:srgbClr val="0070C0"/>
                </a:solidFill>
                <a:latin typeface="Calibri" pitchFamily="34" charset="0"/>
              </a:rPr>
              <a:t>.</a:t>
            </a:r>
          </a:p>
          <a:p>
            <a:pPr>
              <a:spcBef>
                <a:spcPct val="0"/>
              </a:spcBef>
            </a:pPr>
            <a:r>
              <a:rPr lang="en-US" sz="1800">
                <a:solidFill>
                  <a:srgbClr val="0070C0"/>
                </a:solidFill>
                <a:latin typeface="Calibri" pitchFamily="34" charset="0"/>
              </a:rPr>
              <a:t>.</a:t>
            </a:r>
          </a:p>
          <a:p>
            <a:pPr>
              <a:spcBef>
                <a:spcPct val="0"/>
              </a:spcBef>
            </a:pPr>
            <a:r>
              <a:rPr lang="en-US" sz="1800">
                <a:solidFill>
                  <a:srgbClr val="0070C0"/>
                </a:solidFill>
                <a:latin typeface="Calibri" pitchFamily="34" charset="0"/>
              </a:rPr>
              <a:t>.</a:t>
            </a:r>
          </a:p>
          <a:p>
            <a:pPr>
              <a:spcBef>
                <a:spcPct val="0"/>
              </a:spcBef>
            </a:pPr>
            <a:r>
              <a:rPr lang="en-US" sz="1800">
                <a:solidFill>
                  <a:srgbClr val="0070C0"/>
                </a:solidFill>
                <a:latin typeface="Calibri" pitchFamily="34" charset="0"/>
              </a:rPr>
              <a:t>etc.</a:t>
            </a:r>
          </a:p>
        </p:txBody>
      </p:sp>
      <p:sp>
        <p:nvSpPr>
          <p:cNvPr id="1039" name="TextBox 23"/>
          <p:cNvSpPr txBox="1">
            <a:spLocks noChangeArrowheads="1"/>
          </p:cNvSpPr>
          <p:nvPr/>
        </p:nvSpPr>
        <p:spPr bwMode="auto">
          <a:xfrm rot="-5400000">
            <a:off x="-11906" y="3667919"/>
            <a:ext cx="1035050" cy="366712"/>
          </a:xfrm>
          <a:prstGeom prst="rect">
            <a:avLst/>
          </a:prstGeom>
          <a:noFill/>
          <a:ln w="9525">
            <a:noFill/>
            <a:miter lim="800000"/>
            <a:headEnd/>
            <a:tailEnd/>
          </a:ln>
        </p:spPr>
        <p:txBody>
          <a:bodyPr wrap="none">
            <a:spAutoFit/>
          </a:bodyPr>
          <a:lstStyle/>
          <a:p>
            <a:pPr>
              <a:spcBef>
                <a:spcPct val="0"/>
              </a:spcBef>
            </a:pPr>
            <a:r>
              <a:rPr lang="en-US" sz="1800">
                <a:solidFill>
                  <a:srgbClr val="FFFFFF"/>
                </a:solidFill>
                <a:latin typeface="Calibri" pitchFamily="34" charset="0"/>
              </a:rPr>
              <a:t>Altitude</a:t>
            </a:r>
          </a:p>
        </p:txBody>
      </p:sp>
      <p:sp>
        <p:nvSpPr>
          <p:cNvPr id="1040" name="TextBox 24"/>
          <p:cNvSpPr txBox="1">
            <a:spLocks noChangeArrowheads="1"/>
          </p:cNvSpPr>
          <p:nvPr/>
        </p:nvSpPr>
        <p:spPr bwMode="auto">
          <a:xfrm>
            <a:off x="5195888" y="3759200"/>
            <a:ext cx="1492250" cy="641350"/>
          </a:xfrm>
          <a:prstGeom prst="rect">
            <a:avLst/>
          </a:prstGeom>
          <a:noFill/>
          <a:ln w="9525">
            <a:noFill/>
            <a:miter lim="800000"/>
            <a:headEnd/>
            <a:tailEnd/>
          </a:ln>
        </p:spPr>
        <p:txBody>
          <a:bodyPr wrap="none">
            <a:spAutoFit/>
          </a:bodyPr>
          <a:lstStyle/>
          <a:p>
            <a:pPr>
              <a:spcBef>
                <a:spcPct val="0"/>
              </a:spcBef>
            </a:pPr>
            <a:r>
              <a:rPr lang="en-US" sz="1800">
                <a:latin typeface="Calibri" pitchFamily="34" charset="0"/>
              </a:rPr>
              <a:t>  Plan View</a:t>
            </a:r>
          </a:p>
          <a:p>
            <a:pPr>
              <a:spcBef>
                <a:spcPct val="0"/>
              </a:spcBef>
            </a:pPr>
            <a:r>
              <a:rPr lang="en-US" sz="1800">
                <a:latin typeface="Calibri" pitchFamily="34" charset="0"/>
              </a:rPr>
              <a:t>(CCD Array)</a:t>
            </a:r>
          </a:p>
        </p:txBody>
      </p:sp>
      <p:sp>
        <p:nvSpPr>
          <p:cNvPr id="1041" name="TextBox 27"/>
          <p:cNvSpPr txBox="1">
            <a:spLocks noChangeArrowheads="1"/>
          </p:cNvSpPr>
          <p:nvPr/>
        </p:nvSpPr>
        <p:spPr bwMode="auto">
          <a:xfrm>
            <a:off x="3810000" y="1681163"/>
            <a:ext cx="5334000" cy="701675"/>
          </a:xfrm>
          <a:prstGeom prst="rect">
            <a:avLst/>
          </a:prstGeom>
          <a:noFill/>
          <a:ln w="9525">
            <a:noFill/>
            <a:miter lim="800000"/>
            <a:headEnd/>
            <a:tailEnd/>
          </a:ln>
        </p:spPr>
        <p:txBody>
          <a:bodyPr>
            <a:spAutoFit/>
          </a:bodyPr>
          <a:lstStyle/>
          <a:p>
            <a:pPr>
              <a:spcBef>
                <a:spcPct val="0"/>
              </a:spcBef>
            </a:pPr>
            <a:r>
              <a:rPr lang="en-US">
                <a:solidFill>
                  <a:srgbClr val="FFC000"/>
                </a:solidFill>
                <a:latin typeface="Agency FB" pitchFamily="34" charset="0"/>
              </a:rPr>
              <a:t>Groups Help Track Strokes &amp; other </a:t>
            </a:r>
          </a:p>
          <a:p>
            <a:pPr>
              <a:spcBef>
                <a:spcPct val="0"/>
              </a:spcBef>
            </a:pPr>
            <a:r>
              <a:rPr lang="en-US">
                <a:solidFill>
                  <a:srgbClr val="FFC000"/>
                </a:solidFill>
                <a:latin typeface="Agency FB" pitchFamily="34" charset="0"/>
              </a:rPr>
              <a:t>components of the flash.</a:t>
            </a:r>
          </a:p>
        </p:txBody>
      </p:sp>
      <p:sp>
        <p:nvSpPr>
          <p:cNvPr id="1042" name="TextBox 17"/>
          <p:cNvSpPr txBox="1">
            <a:spLocks noChangeArrowheads="1"/>
          </p:cNvSpPr>
          <p:nvPr/>
        </p:nvSpPr>
        <p:spPr bwMode="auto">
          <a:xfrm>
            <a:off x="3829050" y="5067300"/>
            <a:ext cx="5562600" cy="1815882"/>
          </a:xfrm>
          <a:prstGeom prst="rect">
            <a:avLst/>
          </a:prstGeom>
          <a:noFill/>
          <a:ln w="9525">
            <a:noFill/>
            <a:miter lim="800000"/>
            <a:headEnd/>
            <a:tailEnd/>
          </a:ln>
        </p:spPr>
        <p:txBody>
          <a:bodyPr>
            <a:spAutoFit/>
          </a:bodyPr>
          <a:lstStyle/>
          <a:p>
            <a:r>
              <a:rPr lang="en-US" sz="1400" i="0" dirty="0">
                <a:solidFill>
                  <a:srgbClr val="FFFF00"/>
                </a:solidFill>
              </a:rPr>
              <a:t>Event:</a:t>
            </a:r>
            <a:r>
              <a:rPr lang="en-US" sz="1400" b="0" i="0" dirty="0">
                <a:solidFill>
                  <a:srgbClr val="FF0000"/>
                </a:solidFill>
              </a:rPr>
              <a:t> </a:t>
            </a:r>
            <a:r>
              <a:rPr lang="en-US" sz="1400" dirty="0">
                <a:solidFill>
                  <a:srgbClr val="FF0000"/>
                </a:solidFill>
              </a:rPr>
              <a:t> </a:t>
            </a:r>
            <a:r>
              <a:rPr lang="en-US" sz="1400" dirty="0">
                <a:solidFill>
                  <a:schemeClr val="bg1"/>
                </a:solidFill>
              </a:rPr>
              <a:t>The occurrence of a single pixel exceeding the </a:t>
            </a:r>
          </a:p>
          <a:p>
            <a:r>
              <a:rPr lang="en-US" sz="1400" dirty="0">
                <a:solidFill>
                  <a:schemeClr val="bg1"/>
                </a:solidFill>
              </a:rPr>
              <a:t>background threshold during a single frame</a:t>
            </a:r>
            <a:r>
              <a:rPr lang="en-US" sz="1400" b="0" i="0" dirty="0">
                <a:solidFill>
                  <a:schemeClr val="bg1"/>
                </a:solidFill>
              </a:rPr>
              <a:t> </a:t>
            </a:r>
          </a:p>
          <a:p>
            <a:endParaRPr lang="en-US" sz="1400" b="0" i="0" dirty="0">
              <a:solidFill>
                <a:srgbClr val="FF0000"/>
              </a:solidFill>
            </a:endParaRPr>
          </a:p>
          <a:p>
            <a:r>
              <a:rPr lang="en-US" sz="1400" i="0" dirty="0">
                <a:solidFill>
                  <a:srgbClr val="FFFF00"/>
                </a:solidFill>
              </a:rPr>
              <a:t>Group:</a:t>
            </a:r>
            <a:r>
              <a:rPr lang="en-US" sz="1400" b="0" i="0" dirty="0">
                <a:solidFill>
                  <a:schemeClr val="bg1"/>
                </a:solidFill>
              </a:rPr>
              <a:t> </a:t>
            </a:r>
            <a:r>
              <a:rPr lang="en-US" sz="1400" dirty="0">
                <a:solidFill>
                  <a:schemeClr val="bg1"/>
                </a:solidFill>
              </a:rPr>
              <a:t>Two or more adjacent </a:t>
            </a:r>
            <a:r>
              <a:rPr lang="en-US" sz="1400" u="sng" dirty="0">
                <a:solidFill>
                  <a:schemeClr val="bg1"/>
                </a:solidFill>
              </a:rPr>
              <a:t>events</a:t>
            </a:r>
            <a:r>
              <a:rPr lang="en-US" sz="1400" dirty="0">
                <a:solidFill>
                  <a:schemeClr val="bg1"/>
                </a:solidFill>
              </a:rPr>
              <a:t> in the same time frame</a:t>
            </a:r>
            <a:endParaRPr lang="en-US" sz="1400" b="0" i="0" dirty="0">
              <a:solidFill>
                <a:schemeClr val="bg1"/>
              </a:solidFill>
            </a:endParaRPr>
          </a:p>
          <a:p>
            <a:endParaRPr lang="en-US" sz="1400" b="0" i="0" dirty="0">
              <a:solidFill>
                <a:srgbClr val="FF0000"/>
              </a:solidFill>
            </a:endParaRPr>
          </a:p>
          <a:p>
            <a:r>
              <a:rPr lang="en-US" sz="1400" i="0" dirty="0">
                <a:solidFill>
                  <a:srgbClr val="FFFF00"/>
                </a:solidFill>
              </a:rPr>
              <a:t>Flash:</a:t>
            </a:r>
            <a:r>
              <a:rPr lang="en-US" sz="1400" b="0" i="0" dirty="0">
                <a:solidFill>
                  <a:srgbClr val="FF0000"/>
                </a:solidFill>
              </a:rPr>
              <a:t>  </a:t>
            </a:r>
            <a:r>
              <a:rPr lang="en-US" sz="1400" i="0" dirty="0">
                <a:solidFill>
                  <a:schemeClr val="bg1"/>
                </a:solidFill>
              </a:rPr>
              <a:t>A set of </a:t>
            </a:r>
            <a:r>
              <a:rPr lang="en-US" sz="1400" i="0" u="sng" dirty="0">
                <a:solidFill>
                  <a:schemeClr val="bg1"/>
                </a:solidFill>
              </a:rPr>
              <a:t>groups</a:t>
            </a:r>
            <a:r>
              <a:rPr lang="en-US" sz="1400" i="0" dirty="0">
                <a:solidFill>
                  <a:schemeClr val="bg1"/>
                </a:solidFill>
              </a:rPr>
              <a:t> sequentially separated in time by no more than 330 ms and in space by no more than 16.5 km</a:t>
            </a:r>
          </a:p>
        </p:txBody>
      </p:sp>
      <p:pic>
        <p:nvPicPr>
          <p:cNvPr id="1043" name="Picture 19" descr="GLM_fov"/>
          <p:cNvPicPr>
            <a:picLocks noChangeAspect="1" noChangeArrowheads="1"/>
          </p:cNvPicPr>
          <p:nvPr/>
        </p:nvPicPr>
        <p:blipFill>
          <a:blip r:embed="rId7" cstate="print"/>
          <a:srcRect/>
          <a:stretch>
            <a:fillRect/>
          </a:stretch>
        </p:blipFill>
        <p:spPr bwMode="auto">
          <a:xfrm>
            <a:off x="1216025" y="5459413"/>
            <a:ext cx="2133600" cy="1333500"/>
          </a:xfrm>
          <a:prstGeom prst="rect">
            <a:avLst/>
          </a:prstGeom>
          <a:noFill/>
          <a:ln w="9525">
            <a:noFill/>
            <a:miter lim="800000"/>
            <a:headEnd/>
            <a:tailEnd/>
          </a:ln>
        </p:spPr>
      </p:pic>
      <p:sp>
        <p:nvSpPr>
          <p:cNvPr id="1044" name="TextBox 19"/>
          <p:cNvSpPr txBox="1">
            <a:spLocks noChangeArrowheads="1"/>
          </p:cNvSpPr>
          <p:nvPr/>
        </p:nvSpPr>
        <p:spPr bwMode="auto">
          <a:xfrm>
            <a:off x="74613" y="5711825"/>
            <a:ext cx="1128712" cy="981075"/>
          </a:xfrm>
          <a:prstGeom prst="rect">
            <a:avLst/>
          </a:prstGeom>
          <a:noFill/>
          <a:ln w="9525">
            <a:noFill/>
            <a:miter lim="800000"/>
            <a:headEnd/>
            <a:tailEnd/>
          </a:ln>
        </p:spPr>
        <p:txBody>
          <a:bodyPr wrap="none">
            <a:spAutoFit/>
          </a:bodyPr>
          <a:lstStyle/>
          <a:p>
            <a:r>
              <a:rPr lang="en-US">
                <a:solidFill>
                  <a:srgbClr val="FFC000"/>
                </a:solidFill>
              </a:rPr>
              <a:t>GLM</a:t>
            </a:r>
          </a:p>
          <a:p>
            <a:r>
              <a:rPr lang="en-US">
                <a:solidFill>
                  <a:srgbClr val="FFC000"/>
                </a:solidFill>
              </a:rPr>
              <a:t>FOV</a:t>
            </a:r>
          </a:p>
          <a:p>
            <a:r>
              <a:rPr lang="en-US" sz="1200">
                <a:solidFill>
                  <a:srgbClr val="FFC000"/>
                </a:solidFill>
              </a:rPr>
              <a:t>(1372 x 1300)</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xfrm>
            <a:off x="609600" y="219075"/>
            <a:ext cx="7848600" cy="685800"/>
          </a:xfrm>
        </p:spPr>
        <p:txBody>
          <a:bodyPr/>
          <a:lstStyle/>
          <a:p>
            <a:r>
              <a:rPr lang="en-US" sz="3200" smtClean="0"/>
              <a:t>Validation Strategies</a:t>
            </a:r>
          </a:p>
        </p:txBody>
      </p:sp>
      <p:sp>
        <p:nvSpPr>
          <p:cNvPr id="6147" name="Slide Number Placeholder 4"/>
          <p:cNvSpPr>
            <a:spLocks noGrp="1"/>
          </p:cNvSpPr>
          <p:nvPr>
            <p:ph type="sldNum" sz="quarter" idx="12"/>
          </p:nvPr>
        </p:nvSpPr>
        <p:spPr>
          <a:noFill/>
        </p:spPr>
        <p:txBody>
          <a:bodyPr/>
          <a:lstStyle/>
          <a:p>
            <a:fld id="{4860879A-83B1-43F3-84E1-500876A37148}" type="slidenum">
              <a:rPr lang="en-US" smtClean="0"/>
              <a:pPr/>
              <a:t>5</a:t>
            </a:fld>
            <a:endParaRPr lang="en-US" smtClean="0"/>
          </a:p>
        </p:txBody>
      </p:sp>
      <p:pic>
        <p:nvPicPr>
          <p:cNvPr id="6148" name="Picture 11" descr="flow3"/>
          <p:cNvPicPr>
            <a:picLocks noChangeAspect="1" noChangeArrowheads="1"/>
          </p:cNvPicPr>
          <p:nvPr/>
        </p:nvPicPr>
        <p:blipFill>
          <a:blip r:embed="rId3" cstate="print"/>
          <a:srcRect/>
          <a:stretch>
            <a:fillRect/>
          </a:stretch>
        </p:blipFill>
        <p:spPr bwMode="auto">
          <a:xfrm>
            <a:off x="2538413" y="1695450"/>
            <a:ext cx="6477000" cy="4857750"/>
          </a:xfrm>
          <a:prstGeom prst="rect">
            <a:avLst/>
          </a:prstGeom>
          <a:noFill/>
          <a:ln w="9525">
            <a:noFill/>
            <a:miter lim="800000"/>
            <a:headEnd/>
            <a:tailEnd/>
          </a:ln>
        </p:spPr>
      </p:pic>
      <p:sp>
        <p:nvSpPr>
          <p:cNvPr id="6" name="Rectangle 9"/>
          <p:cNvSpPr txBox="1">
            <a:spLocks noChangeArrowheads="1"/>
          </p:cNvSpPr>
          <p:nvPr/>
        </p:nvSpPr>
        <p:spPr bwMode="auto">
          <a:xfrm>
            <a:off x="0" y="1535113"/>
            <a:ext cx="2743200" cy="5257800"/>
          </a:xfrm>
          <a:prstGeom prst="rect">
            <a:avLst/>
          </a:prstGeom>
          <a:noFill/>
          <a:ln w="9525">
            <a:noFill/>
            <a:miter lim="800000"/>
            <a:headEnd/>
            <a:tailEnd/>
          </a:ln>
        </p:spPr>
        <p:txBody>
          <a:bodyPr/>
          <a:lstStyle/>
          <a:p>
            <a:pPr marL="342900" indent="-342900" eaLnBrk="0" hangingPunct="0">
              <a:spcBef>
                <a:spcPct val="50000"/>
              </a:spcBef>
              <a:buFontTx/>
              <a:buChar char="•"/>
              <a:defRPr/>
            </a:pPr>
            <a:r>
              <a:rPr lang="en-US" sz="2200" b="0" i="0" kern="0" dirty="0">
                <a:solidFill>
                  <a:schemeClr val="bg1"/>
                </a:solidFill>
                <a:latin typeface="+mn-lt"/>
              </a:rPr>
              <a:t>Approach has   two phases: </a:t>
            </a:r>
          </a:p>
          <a:p>
            <a:pPr marL="742950" lvl="1" indent="-285750" eaLnBrk="0" hangingPunct="0">
              <a:spcBef>
                <a:spcPct val="50000"/>
              </a:spcBef>
              <a:buFontTx/>
              <a:buChar char="–"/>
              <a:defRPr/>
            </a:pPr>
            <a:r>
              <a:rPr lang="en-US" sz="2100" b="0" i="0" kern="0" dirty="0">
                <a:solidFill>
                  <a:schemeClr val="bg1"/>
                </a:solidFill>
                <a:latin typeface="+mn-lt"/>
              </a:rPr>
              <a:t>pre-launch evaluation phase given  by the blue arrows. </a:t>
            </a:r>
          </a:p>
          <a:p>
            <a:pPr marL="742950" lvl="1" indent="-285750" eaLnBrk="0" hangingPunct="0">
              <a:spcBef>
                <a:spcPct val="50000"/>
              </a:spcBef>
              <a:buFontTx/>
              <a:buChar char="–"/>
              <a:defRPr/>
            </a:pPr>
            <a:r>
              <a:rPr lang="en-US" sz="2100" b="0" i="0" kern="0" dirty="0">
                <a:solidFill>
                  <a:schemeClr val="bg1"/>
                </a:solidFill>
                <a:latin typeface="+mn-lt"/>
              </a:rPr>
              <a:t>post-launch evaluation phase given  by the black arrows. </a:t>
            </a:r>
          </a:p>
        </p:txBody>
      </p:sp>
      <p:sp>
        <p:nvSpPr>
          <p:cNvPr id="6150" name="TextBox 7"/>
          <p:cNvSpPr txBox="1">
            <a:spLocks noChangeArrowheads="1"/>
          </p:cNvSpPr>
          <p:nvPr/>
        </p:nvSpPr>
        <p:spPr bwMode="auto">
          <a:xfrm>
            <a:off x="3925888" y="5799138"/>
            <a:ext cx="1468437" cy="396875"/>
          </a:xfrm>
          <a:prstGeom prst="rect">
            <a:avLst/>
          </a:prstGeom>
          <a:noFill/>
          <a:ln w="9525">
            <a:noFill/>
            <a:miter lim="800000"/>
            <a:headEnd/>
            <a:tailEnd/>
          </a:ln>
        </p:spPr>
        <p:txBody>
          <a:bodyPr wrap="none">
            <a:spAutoFit/>
          </a:bodyPr>
          <a:lstStyle/>
          <a:p>
            <a:r>
              <a:rPr lang="en-US"/>
              <a:t>Evaluation</a:t>
            </a:r>
          </a:p>
        </p:txBody>
      </p:sp>
      <p:sp>
        <p:nvSpPr>
          <p:cNvPr id="9" name="Rectangle 8"/>
          <p:cNvSpPr/>
          <p:nvPr/>
        </p:nvSpPr>
        <p:spPr>
          <a:xfrm>
            <a:off x="3538538" y="5745163"/>
            <a:ext cx="2216150" cy="536575"/>
          </a:xfrm>
          <a:prstGeom prst="rect">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Evaluation</a:t>
            </a:r>
          </a:p>
        </p:txBody>
      </p:sp>
      <p:sp>
        <p:nvSpPr>
          <p:cNvPr id="8" name="Rectangle 7"/>
          <p:cNvSpPr/>
          <p:nvPr/>
        </p:nvSpPr>
        <p:spPr>
          <a:xfrm>
            <a:off x="3538538" y="3476625"/>
            <a:ext cx="882650" cy="536575"/>
          </a:xfrm>
          <a:prstGeom prst="rect">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rPr>
              <a:t>Val</a:t>
            </a:r>
          </a:p>
          <a:p>
            <a:pPr algn="ctr">
              <a:defRPr/>
            </a:pPr>
            <a:r>
              <a:rPr lang="en-US" sz="1800" dirty="0">
                <a:solidFill>
                  <a:schemeClr val="tx1"/>
                </a:solidFill>
              </a:rPr>
              <a:t>data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a:xfrm>
            <a:off x="609600" y="219075"/>
            <a:ext cx="7848600" cy="685800"/>
          </a:xfrm>
        </p:spPr>
        <p:txBody>
          <a:bodyPr/>
          <a:lstStyle/>
          <a:p>
            <a:r>
              <a:rPr lang="en-US" sz="3200" smtClean="0"/>
              <a:t>Val  Data</a:t>
            </a:r>
          </a:p>
        </p:txBody>
      </p:sp>
      <p:sp>
        <p:nvSpPr>
          <p:cNvPr id="7171" name="Slide Number Placeholder 4"/>
          <p:cNvSpPr>
            <a:spLocks noGrp="1"/>
          </p:cNvSpPr>
          <p:nvPr>
            <p:ph type="sldNum" sz="quarter" idx="12"/>
          </p:nvPr>
        </p:nvSpPr>
        <p:spPr>
          <a:noFill/>
        </p:spPr>
        <p:txBody>
          <a:bodyPr/>
          <a:lstStyle/>
          <a:p>
            <a:fld id="{5ED0D5BC-313A-46C0-A4C4-2C79A1A13A5B}" type="slidenum">
              <a:rPr lang="en-US" smtClean="0"/>
              <a:pPr/>
              <a:t>6</a:t>
            </a:fld>
            <a:endParaRPr lang="en-US" smtClean="0"/>
          </a:p>
        </p:txBody>
      </p:sp>
      <p:sp>
        <p:nvSpPr>
          <p:cNvPr id="6" name="Rectangle 9"/>
          <p:cNvSpPr txBox="1">
            <a:spLocks noChangeArrowheads="1"/>
          </p:cNvSpPr>
          <p:nvPr/>
        </p:nvSpPr>
        <p:spPr bwMode="auto">
          <a:xfrm>
            <a:off x="0" y="1535113"/>
            <a:ext cx="8885238" cy="5257800"/>
          </a:xfrm>
          <a:prstGeom prst="rect">
            <a:avLst/>
          </a:prstGeom>
          <a:noFill/>
          <a:ln w="9525">
            <a:noFill/>
            <a:miter lim="800000"/>
            <a:headEnd/>
            <a:tailEnd/>
          </a:ln>
        </p:spPr>
        <p:txBody>
          <a:bodyPr/>
          <a:lstStyle/>
          <a:p>
            <a:pPr marL="342900" indent="-342900" eaLnBrk="0" hangingPunct="0">
              <a:spcBef>
                <a:spcPct val="50000"/>
              </a:spcBef>
              <a:buFont typeface="Wingdings" pitchFamily="2" charset="2"/>
              <a:buChar char="q"/>
              <a:defRPr/>
            </a:pPr>
            <a:r>
              <a:rPr lang="en-US" sz="2400" i="0" kern="0" dirty="0">
                <a:solidFill>
                  <a:schemeClr val="bg1"/>
                </a:solidFill>
                <a:latin typeface="+mn-lt"/>
              </a:rPr>
              <a:t>Ground Truth Datasets: </a:t>
            </a:r>
          </a:p>
          <a:p>
            <a:pPr marL="742950" lvl="1" indent="-285750" eaLnBrk="0" hangingPunct="0">
              <a:spcBef>
                <a:spcPct val="50000"/>
              </a:spcBef>
              <a:buFont typeface="Wingdings" pitchFamily="2" charset="2"/>
              <a:buChar char="Ø"/>
              <a:defRPr/>
            </a:pPr>
            <a:r>
              <a:rPr lang="en-US" sz="2100" b="0" i="0" kern="0" dirty="0">
                <a:solidFill>
                  <a:srgbClr val="FFFF00"/>
                </a:solidFill>
                <a:latin typeface="+mn-lt"/>
              </a:rPr>
              <a:t>Short-Medium Range Lightning</a:t>
            </a:r>
          </a:p>
          <a:p>
            <a:pPr marL="1200150" lvl="2" indent="-285750" eaLnBrk="0" hangingPunct="0">
              <a:spcBef>
                <a:spcPct val="50000"/>
              </a:spcBef>
              <a:buFont typeface="Wingdings" pitchFamily="2" charset="2"/>
              <a:buChar char="ü"/>
              <a:defRPr/>
            </a:pPr>
            <a:r>
              <a:rPr lang="en-US" sz="1800" b="0" i="0" kern="0" dirty="0">
                <a:solidFill>
                  <a:schemeClr val="bg1"/>
                </a:solidFill>
                <a:latin typeface="+mn-lt"/>
              </a:rPr>
              <a:t>LMA (North Alabama, Oklahoma, DC, West Texas)</a:t>
            </a:r>
          </a:p>
          <a:p>
            <a:pPr marL="1200150" lvl="2" indent="-285750" eaLnBrk="0" hangingPunct="0">
              <a:spcBef>
                <a:spcPct val="50000"/>
              </a:spcBef>
              <a:buFont typeface="Wingdings" pitchFamily="2" charset="2"/>
              <a:buChar char="ü"/>
              <a:defRPr/>
            </a:pPr>
            <a:r>
              <a:rPr lang="en-US" sz="1800" b="0" i="0" kern="0" dirty="0">
                <a:solidFill>
                  <a:schemeClr val="bg1"/>
                </a:solidFill>
                <a:latin typeface="+mn-lt"/>
              </a:rPr>
              <a:t>LDAR II  (KSC Florida) </a:t>
            </a:r>
          </a:p>
          <a:p>
            <a:pPr marL="1200150" lvl="2" indent="-285750" eaLnBrk="0" hangingPunct="0">
              <a:spcBef>
                <a:spcPct val="50000"/>
              </a:spcBef>
              <a:buFont typeface="Wingdings" pitchFamily="2" charset="2"/>
              <a:buChar char="ü"/>
              <a:defRPr/>
            </a:pPr>
            <a:r>
              <a:rPr lang="en-US" sz="1800" b="0" i="0" kern="0" dirty="0">
                <a:solidFill>
                  <a:schemeClr val="bg1"/>
                </a:solidFill>
                <a:latin typeface="+mn-lt"/>
              </a:rPr>
              <a:t>HAMMA (North Alabama) </a:t>
            </a:r>
          </a:p>
          <a:p>
            <a:pPr marL="1200150" lvl="2" indent="-285750" eaLnBrk="0" hangingPunct="0">
              <a:spcBef>
                <a:spcPct val="50000"/>
              </a:spcBef>
              <a:buFont typeface="Wingdings" pitchFamily="2" charset="2"/>
              <a:buChar char="ü"/>
              <a:defRPr/>
            </a:pPr>
            <a:r>
              <a:rPr lang="en-US" sz="1800" b="0" i="0" kern="0" dirty="0">
                <a:solidFill>
                  <a:schemeClr val="bg1"/>
                </a:solidFill>
                <a:latin typeface="+mn-lt"/>
              </a:rPr>
              <a:t>High Speed Video Cameras</a:t>
            </a:r>
          </a:p>
          <a:p>
            <a:pPr marL="1200150" lvl="2" indent="-285750" eaLnBrk="0" hangingPunct="0">
              <a:spcBef>
                <a:spcPct val="50000"/>
              </a:spcBef>
              <a:buFont typeface="Wingdings" pitchFamily="2" charset="2"/>
              <a:buChar char="ü"/>
              <a:defRPr/>
            </a:pPr>
            <a:r>
              <a:rPr lang="en-US" sz="1800" b="0" i="0" kern="0" dirty="0">
                <a:solidFill>
                  <a:schemeClr val="bg1"/>
                </a:solidFill>
                <a:latin typeface="+mn-lt"/>
              </a:rPr>
              <a:t>KSC Field Mills (KSC Florida)</a:t>
            </a:r>
          </a:p>
          <a:p>
            <a:pPr marL="1200150" lvl="2" indent="-285750" eaLnBrk="0" hangingPunct="0">
              <a:spcBef>
                <a:spcPct val="50000"/>
              </a:spcBef>
              <a:buFont typeface="Wingdings" pitchFamily="2" charset="2"/>
              <a:buChar char="ü"/>
              <a:defRPr/>
            </a:pPr>
            <a:r>
              <a:rPr lang="en-US" sz="1800" b="0" i="0" kern="0" dirty="0">
                <a:solidFill>
                  <a:schemeClr val="bg1"/>
                </a:solidFill>
                <a:latin typeface="+mn-lt"/>
              </a:rPr>
              <a:t>NLDN  (CONUS)</a:t>
            </a:r>
          </a:p>
          <a:p>
            <a:pPr marL="742950" lvl="1" indent="-285750" eaLnBrk="0" hangingPunct="0">
              <a:spcBef>
                <a:spcPct val="50000"/>
              </a:spcBef>
              <a:buFont typeface="Wingdings" pitchFamily="2" charset="2"/>
              <a:buChar char="Ø"/>
              <a:defRPr/>
            </a:pPr>
            <a:r>
              <a:rPr lang="en-US" sz="2100" b="0" i="0" kern="0" dirty="0">
                <a:solidFill>
                  <a:srgbClr val="FFFF00"/>
                </a:solidFill>
              </a:rPr>
              <a:t>Long Range Lightning</a:t>
            </a:r>
          </a:p>
          <a:p>
            <a:pPr marL="1200150" lvl="2" indent="-285750" eaLnBrk="0" hangingPunct="0">
              <a:spcBef>
                <a:spcPct val="50000"/>
              </a:spcBef>
              <a:buFont typeface="Wingdings" pitchFamily="2" charset="2"/>
              <a:buChar char="ü"/>
              <a:defRPr/>
            </a:pPr>
            <a:r>
              <a:rPr lang="en-US" sz="1800" b="0" i="0" kern="0" dirty="0">
                <a:solidFill>
                  <a:schemeClr val="bg1"/>
                </a:solidFill>
              </a:rPr>
              <a:t>GLD360</a:t>
            </a:r>
          </a:p>
          <a:p>
            <a:pPr marL="1200150" lvl="2" indent="-285750" eaLnBrk="0" hangingPunct="0">
              <a:spcBef>
                <a:spcPct val="50000"/>
              </a:spcBef>
              <a:buFont typeface="Wingdings" pitchFamily="2" charset="2"/>
              <a:buChar char="ü"/>
              <a:defRPr/>
            </a:pPr>
            <a:r>
              <a:rPr lang="en-US" sz="1800" b="0" i="0" kern="0" dirty="0">
                <a:solidFill>
                  <a:schemeClr val="bg1"/>
                </a:solidFill>
              </a:rPr>
              <a:t>WWLLN</a:t>
            </a:r>
          </a:p>
          <a:p>
            <a:pPr marL="1200150" lvl="2" indent="-285750" eaLnBrk="0" hangingPunct="0">
              <a:spcBef>
                <a:spcPct val="50000"/>
              </a:spcBef>
              <a:buFont typeface="Wingdings" pitchFamily="2" charset="2"/>
              <a:buChar char="ü"/>
              <a:defRPr/>
            </a:pPr>
            <a:r>
              <a:rPr lang="en-US" sz="1800" b="0" i="0" kern="0" dirty="0">
                <a:solidFill>
                  <a:schemeClr val="bg1"/>
                </a:solidFill>
              </a:rPr>
              <a:t>WTLN</a:t>
            </a:r>
            <a:endParaRPr lang="en-US" sz="1800" b="0" i="0" kern="0" dirty="0">
              <a:solidFill>
                <a:schemeClr val="bg1"/>
              </a:solidFill>
              <a:latin typeface="+mn-lt"/>
            </a:endParaRPr>
          </a:p>
        </p:txBody>
      </p:sp>
      <p:pic>
        <p:nvPicPr>
          <p:cNvPr id="7173" name="Picture 2"/>
          <p:cNvPicPr>
            <a:picLocks noChangeAspect="1" noChangeArrowheads="1"/>
          </p:cNvPicPr>
          <p:nvPr/>
        </p:nvPicPr>
        <p:blipFill>
          <a:blip r:embed="rId3" cstate="print"/>
          <a:srcRect/>
          <a:stretch>
            <a:fillRect/>
          </a:stretch>
        </p:blipFill>
        <p:spPr bwMode="auto">
          <a:xfrm>
            <a:off x="4808538" y="3654425"/>
            <a:ext cx="4130675" cy="3003550"/>
          </a:xfrm>
          <a:prstGeom prst="rect">
            <a:avLst/>
          </a:prstGeom>
          <a:noFill/>
          <a:ln w="9525">
            <a:noFill/>
            <a:miter lim="800000"/>
            <a:headEnd/>
            <a:tailEnd/>
          </a:ln>
        </p:spPr>
      </p:pic>
      <p:sp>
        <p:nvSpPr>
          <p:cNvPr id="7174" name="TextBox 30"/>
          <p:cNvSpPr txBox="1">
            <a:spLocks noChangeArrowheads="1"/>
          </p:cNvSpPr>
          <p:nvPr/>
        </p:nvSpPr>
        <p:spPr bwMode="auto">
          <a:xfrm>
            <a:off x="5565775" y="3856038"/>
            <a:ext cx="1212850" cy="581025"/>
          </a:xfrm>
          <a:prstGeom prst="rect">
            <a:avLst/>
          </a:prstGeom>
          <a:noFill/>
          <a:ln w="9525">
            <a:noFill/>
            <a:miter lim="800000"/>
            <a:headEnd/>
            <a:tailEnd/>
          </a:ln>
        </p:spPr>
        <p:txBody>
          <a:bodyPr wrap="none">
            <a:spAutoFit/>
          </a:bodyPr>
          <a:lstStyle/>
          <a:p>
            <a:pPr eaLnBrk="0" hangingPunct="0">
              <a:spcBef>
                <a:spcPct val="0"/>
              </a:spcBef>
            </a:pPr>
            <a:r>
              <a:rPr lang="en-US" sz="1600">
                <a:solidFill>
                  <a:srgbClr val="00B0F0"/>
                </a:solidFill>
              </a:rPr>
              <a:t>LIS optical</a:t>
            </a:r>
          </a:p>
          <a:p>
            <a:pPr eaLnBrk="0" hangingPunct="0">
              <a:spcBef>
                <a:spcPct val="0"/>
              </a:spcBef>
            </a:pPr>
            <a:r>
              <a:rPr lang="en-US" sz="1600">
                <a:solidFill>
                  <a:srgbClr val="00B0F0"/>
                </a:solidFill>
              </a:rPr>
              <a:t>outline</a:t>
            </a:r>
          </a:p>
        </p:txBody>
      </p:sp>
      <p:cxnSp>
        <p:nvCxnSpPr>
          <p:cNvPr id="7175" name="Straight Arrow Connector 29"/>
          <p:cNvCxnSpPr>
            <a:cxnSpLocks noChangeShapeType="1"/>
            <a:stCxn id="7174" idx="3"/>
          </p:cNvCxnSpPr>
          <p:nvPr/>
        </p:nvCxnSpPr>
        <p:spPr bwMode="auto">
          <a:xfrm>
            <a:off x="6778625" y="4146550"/>
            <a:ext cx="695325" cy="201613"/>
          </a:xfrm>
          <a:prstGeom prst="straightConnector1">
            <a:avLst/>
          </a:prstGeom>
          <a:noFill/>
          <a:ln w="41275" algn="ctr">
            <a:solidFill>
              <a:srgbClr val="00B0F0"/>
            </a:solidFill>
            <a:round/>
            <a:headEnd/>
            <a:tailEnd type="arrow" w="med" len="med"/>
          </a:ln>
        </p:spPr>
      </p:cxnSp>
      <p:sp>
        <p:nvSpPr>
          <p:cNvPr id="7176" name="TextBox 28"/>
          <p:cNvSpPr txBox="1">
            <a:spLocks noChangeArrowheads="1"/>
          </p:cNvSpPr>
          <p:nvPr/>
        </p:nvSpPr>
        <p:spPr bwMode="auto">
          <a:xfrm>
            <a:off x="5524500" y="4953000"/>
            <a:ext cx="623888" cy="581025"/>
          </a:xfrm>
          <a:prstGeom prst="rect">
            <a:avLst/>
          </a:prstGeom>
          <a:noFill/>
          <a:ln w="9525">
            <a:noFill/>
            <a:miter lim="800000"/>
            <a:headEnd/>
            <a:tailEnd/>
          </a:ln>
        </p:spPr>
        <p:txBody>
          <a:bodyPr wrap="none">
            <a:spAutoFit/>
          </a:bodyPr>
          <a:lstStyle/>
          <a:p>
            <a:pPr eaLnBrk="0" hangingPunct="0">
              <a:spcBef>
                <a:spcPct val="0"/>
              </a:spcBef>
            </a:pPr>
            <a:r>
              <a:rPr lang="en-US" sz="1600">
                <a:solidFill>
                  <a:srgbClr val="00B0F0"/>
                </a:solidFill>
              </a:rPr>
              <a:t>LMA</a:t>
            </a:r>
          </a:p>
          <a:p>
            <a:pPr eaLnBrk="0" hangingPunct="0">
              <a:spcBef>
                <a:spcPct val="0"/>
              </a:spcBef>
            </a:pPr>
            <a:r>
              <a:rPr lang="en-US" sz="1600">
                <a:solidFill>
                  <a:srgbClr val="00B0F0"/>
                </a:solidFill>
              </a:rPr>
              <a:t>VHF</a:t>
            </a:r>
          </a:p>
        </p:txBody>
      </p:sp>
      <p:cxnSp>
        <p:nvCxnSpPr>
          <p:cNvPr id="7177" name="Straight Arrow Connector 29"/>
          <p:cNvCxnSpPr>
            <a:cxnSpLocks noChangeShapeType="1"/>
          </p:cNvCxnSpPr>
          <p:nvPr/>
        </p:nvCxnSpPr>
        <p:spPr bwMode="auto">
          <a:xfrm>
            <a:off x="6122988" y="5300663"/>
            <a:ext cx="696912" cy="200025"/>
          </a:xfrm>
          <a:prstGeom prst="straightConnector1">
            <a:avLst/>
          </a:prstGeom>
          <a:noFill/>
          <a:ln w="41275" algn="ctr">
            <a:solidFill>
              <a:srgbClr val="00B0F0"/>
            </a:solidFill>
            <a:round/>
            <a:headEnd/>
            <a:tailEnd type="arrow" w="med" len="med"/>
          </a:ln>
        </p:spPr>
      </p:cxnSp>
      <p:pic>
        <p:nvPicPr>
          <p:cNvPr id="7178" name="Picture 21" descr="[KSC FM Image]"/>
          <p:cNvPicPr>
            <a:picLocks noChangeAspect="1" noChangeArrowheads="1"/>
          </p:cNvPicPr>
          <p:nvPr/>
        </p:nvPicPr>
        <p:blipFill>
          <a:blip r:embed="rId4" cstate="print"/>
          <a:srcRect/>
          <a:stretch>
            <a:fillRect/>
          </a:stretch>
        </p:blipFill>
        <p:spPr bwMode="auto">
          <a:xfrm>
            <a:off x="6213475" y="1333500"/>
            <a:ext cx="1323975" cy="1176338"/>
          </a:xfrm>
          <a:prstGeom prst="rect">
            <a:avLst/>
          </a:prstGeom>
          <a:noFill/>
          <a:ln w="9525">
            <a:noFill/>
            <a:miter lim="800000"/>
            <a:headEnd/>
            <a:tailEnd/>
          </a:ln>
        </p:spPr>
      </p:pic>
      <p:pic>
        <p:nvPicPr>
          <p:cNvPr id="7179" name="Picture 23" descr="[ALDF Image]"/>
          <p:cNvPicPr>
            <a:picLocks noChangeAspect="1" noChangeArrowheads="1"/>
          </p:cNvPicPr>
          <p:nvPr/>
        </p:nvPicPr>
        <p:blipFill>
          <a:blip r:embed="rId5" cstate="print"/>
          <a:srcRect/>
          <a:stretch>
            <a:fillRect/>
          </a:stretch>
        </p:blipFill>
        <p:spPr bwMode="auto">
          <a:xfrm>
            <a:off x="7756525" y="1336675"/>
            <a:ext cx="1065213" cy="1169988"/>
          </a:xfrm>
          <a:prstGeom prst="rect">
            <a:avLst/>
          </a:prstGeom>
          <a:noFill/>
          <a:ln w="9525">
            <a:noFill/>
            <a:miter lim="800000"/>
            <a:headEnd/>
            <a:tailEnd/>
          </a:ln>
        </p:spPr>
      </p:pic>
      <p:pic>
        <p:nvPicPr>
          <p:cNvPr id="7180" name="Picture 12" descr="[LDAR Image]"/>
          <p:cNvPicPr>
            <a:picLocks noChangeAspect="1" noChangeArrowheads="1"/>
          </p:cNvPicPr>
          <p:nvPr/>
        </p:nvPicPr>
        <p:blipFill>
          <a:blip r:embed="rId6" cstate="print"/>
          <a:srcRect/>
          <a:stretch>
            <a:fillRect/>
          </a:stretch>
        </p:blipFill>
        <p:spPr bwMode="auto">
          <a:xfrm>
            <a:off x="4776788" y="1330325"/>
            <a:ext cx="1184275" cy="1131888"/>
          </a:xfrm>
          <a:prstGeom prst="rect">
            <a:avLst/>
          </a:prstGeom>
          <a:noFill/>
          <a:ln w="9525">
            <a:noFill/>
            <a:miter lim="800000"/>
            <a:headEnd/>
            <a:tailEnd/>
          </a:ln>
        </p:spPr>
      </p:pic>
      <p:sp>
        <p:nvSpPr>
          <p:cNvPr id="7181" name="TextBox 12"/>
          <p:cNvSpPr txBox="1">
            <a:spLocks noChangeArrowheads="1"/>
          </p:cNvSpPr>
          <p:nvPr/>
        </p:nvSpPr>
        <p:spPr bwMode="auto">
          <a:xfrm>
            <a:off x="4819650" y="3281363"/>
            <a:ext cx="4089400" cy="396875"/>
          </a:xfrm>
          <a:prstGeom prst="rect">
            <a:avLst/>
          </a:prstGeom>
          <a:noFill/>
          <a:ln w="9525">
            <a:noFill/>
            <a:miter lim="800000"/>
            <a:headEnd/>
            <a:tailEnd/>
          </a:ln>
        </p:spPr>
        <p:txBody>
          <a:bodyPr wrap="none">
            <a:spAutoFit/>
          </a:bodyPr>
          <a:lstStyle/>
          <a:p>
            <a:r>
              <a:rPr lang="en-US">
                <a:solidFill>
                  <a:srgbClr val="FFC000"/>
                </a:solidFill>
              </a:rPr>
              <a:t>Also for Building the GLM Proxy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HAMMA Network</a:t>
            </a:r>
            <a:br>
              <a:rPr lang="en-US" dirty="0" smtClean="0"/>
            </a:br>
            <a:r>
              <a:rPr lang="en-US" sz="1600" dirty="0" smtClean="0"/>
              <a:t>(Huntsville Alabama Marx Meter Array)</a:t>
            </a:r>
            <a:endParaRPr lang="en-US" sz="1600" dirty="0"/>
          </a:p>
        </p:txBody>
      </p:sp>
      <p:sp>
        <p:nvSpPr>
          <p:cNvPr id="4" name="Slide Number Placeholder 3"/>
          <p:cNvSpPr>
            <a:spLocks noGrp="1"/>
          </p:cNvSpPr>
          <p:nvPr>
            <p:ph type="sldNum" sz="quarter" idx="12"/>
          </p:nvPr>
        </p:nvSpPr>
        <p:spPr/>
        <p:txBody>
          <a:bodyPr/>
          <a:lstStyle/>
          <a:p>
            <a:pPr>
              <a:defRPr/>
            </a:pPr>
            <a:fld id="{CBD5B5B3-A5C6-4DE2-8B63-8E20FBB1145B}" type="slidenum">
              <a:rPr lang="en-US" smtClean="0"/>
              <a:pPr>
                <a:defRPr/>
              </a:pPr>
              <a:t>7</a:t>
            </a:fld>
            <a:endParaRPr lang="en-US"/>
          </a:p>
        </p:txBody>
      </p:sp>
      <p:pic>
        <p:nvPicPr>
          <p:cNvPr id="15362" name="Picture 2"/>
          <p:cNvPicPr>
            <a:picLocks noChangeAspect="1" noChangeArrowheads="1"/>
          </p:cNvPicPr>
          <p:nvPr/>
        </p:nvPicPr>
        <p:blipFill>
          <a:blip r:embed="rId2" cstate="print"/>
          <a:srcRect/>
          <a:stretch>
            <a:fillRect/>
          </a:stretch>
        </p:blipFill>
        <p:spPr bwMode="auto">
          <a:xfrm>
            <a:off x="474142" y="1645920"/>
            <a:ext cx="3852618" cy="2355364"/>
          </a:xfrm>
          <a:prstGeom prst="rect">
            <a:avLst/>
          </a:prstGeom>
          <a:noFill/>
          <a:ln w="9525">
            <a:noFill/>
            <a:miter lim="800000"/>
            <a:headEnd/>
            <a:tailEnd/>
          </a:ln>
        </p:spPr>
      </p:pic>
      <p:pic>
        <p:nvPicPr>
          <p:cNvPr id="15363" name="Picture 3"/>
          <p:cNvPicPr>
            <a:picLocks noChangeAspect="1" noChangeArrowheads="1"/>
          </p:cNvPicPr>
          <p:nvPr/>
        </p:nvPicPr>
        <p:blipFill>
          <a:blip r:embed="rId3" cstate="print"/>
          <a:srcRect/>
          <a:stretch>
            <a:fillRect/>
          </a:stretch>
        </p:blipFill>
        <p:spPr bwMode="auto">
          <a:xfrm>
            <a:off x="4628160" y="1452281"/>
            <a:ext cx="4233284" cy="3693235"/>
          </a:xfrm>
          <a:prstGeom prst="rect">
            <a:avLst/>
          </a:prstGeom>
          <a:noFill/>
          <a:ln w="9525">
            <a:noFill/>
            <a:miter lim="800000"/>
            <a:headEnd/>
            <a:tailEnd/>
          </a:ln>
        </p:spPr>
      </p:pic>
      <p:sp>
        <p:nvSpPr>
          <p:cNvPr id="6" name="TextBox 5"/>
          <p:cNvSpPr txBox="1"/>
          <p:nvPr/>
        </p:nvSpPr>
        <p:spPr>
          <a:xfrm>
            <a:off x="258174" y="4550472"/>
            <a:ext cx="8254183" cy="2696123"/>
          </a:xfrm>
          <a:prstGeom prst="rect">
            <a:avLst/>
          </a:prstGeom>
          <a:noFill/>
        </p:spPr>
        <p:txBody>
          <a:bodyPr wrap="none" rtlCol="0">
            <a:spAutoFit/>
          </a:bodyPr>
          <a:lstStyle/>
          <a:p>
            <a:pPr>
              <a:buFont typeface="Arial" pitchFamily="34" charset="0"/>
              <a:buChar char="•"/>
            </a:pPr>
            <a:r>
              <a:rPr lang="en-US" sz="1800" i="0" dirty="0" smtClean="0">
                <a:solidFill>
                  <a:schemeClr val="bg1"/>
                </a:solidFill>
              </a:rPr>
              <a:t> 6 station network in N. Alabama</a:t>
            </a:r>
          </a:p>
          <a:p>
            <a:pPr>
              <a:buFont typeface="Arial" pitchFamily="34" charset="0"/>
              <a:buChar char="•"/>
            </a:pPr>
            <a:r>
              <a:rPr lang="en-US" sz="1800" i="0" dirty="0" smtClean="0">
                <a:solidFill>
                  <a:schemeClr val="bg1"/>
                </a:solidFill>
              </a:rPr>
              <a:t> More information content than LMA </a:t>
            </a:r>
          </a:p>
          <a:p>
            <a:pPr>
              <a:buFont typeface="Arial" pitchFamily="34" charset="0"/>
              <a:buChar char="•"/>
            </a:pPr>
            <a:r>
              <a:rPr lang="en-US" sz="1800" i="0" dirty="0" smtClean="0">
                <a:solidFill>
                  <a:schemeClr val="bg1"/>
                </a:solidFill>
              </a:rPr>
              <a:t> Can see preliminary breakdown, return stroke, and electrostatic changes</a:t>
            </a:r>
          </a:p>
          <a:p>
            <a:pPr>
              <a:buFont typeface="Arial" pitchFamily="34" charset="0"/>
              <a:buChar char="•"/>
            </a:pPr>
            <a:r>
              <a:rPr lang="en-US" sz="1800" i="0" dirty="0" smtClean="0">
                <a:solidFill>
                  <a:schemeClr val="bg1"/>
                </a:solidFill>
              </a:rPr>
              <a:t> Used as a time-of-arrival (</a:t>
            </a:r>
            <a:r>
              <a:rPr lang="en-US" sz="1800" i="0" dirty="0" err="1" smtClean="0">
                <a:solidFill>
                  <a:schemeClr val="bg1"/>
                </a:solidFill>
              </a:rPr>
              <a:t>x,y,z,t</a:t>
            </a:r>
            <a:r>
              <a:rPr lang="en-US" sz="1800" i="0" dirty="0" smtClean="0">
                <a:solidFill>
                  <a:schemeClr val="bg1"/>
                </a:solidFill>
              </a:rPr>
              <a:t>) RF source retrieval system</a:t>
            </a:r>
          </a:p>
          <a:p>
            <a:pPr>
              <a:buFont typeface="Arial" pitchFamily="34" charset="0"/>
              <a:buChar char="•"/>
            </a:pPr>
            <a:r>
              <a:rPr lang="en-US" sz="1800" i="0" dirty="0" smtClean="0">
                <a:solidFill>
                  <a:schemeClr val="bg1"/>
                </a:solidFill>
              </a:rPr>
              <a:t> Also provides electrostatic field changes to retrieve lightning charge</a:t>
            </a:r>
          </a:p>
          <a:p>
            <a:pPr>
              <a:buFont typeface="Arial" pitchFamily="34" charset="0"/>
              <a:buChar char="•"/>
            </a:pPr>
            <a:r>
              <a:rPr lang="en-US" sz="1800" i="0" dirty="0" smtClean="0">
                <a:solidFill>
                  <a:schemeClr val="bg1"/>
                </a:solidFill>
              </a:rPr>
              <a:t> Will use to determine what  part of lightning process GLM detects </a:t>
            </a:r>
          </a:p>
          <a:p>
            <a:pPr>
              <a:buFont typeface="Arial" pitchFamily="34" charset="0"/>
              <a:buChar char="•"/>
            </a:pPr>
            <a:r>
              <a:rPr lang="en-US" sz="1800" i="0" dirty="0" smtClean="0">
                <a:solidFill>
                  <a:schemeClr val="bg1"/>
                </a:solidFill>
              </a:rPr>
              <a:t> Will also use to examine GLM detection sensitivity &amp; continuing currents</a:t>
            </a:r>
          </a:p>
          <a:p>
            <a:endParaRPr lang="en-US" sz="1800" i="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609600" y="219075"/>
            <a:ext cx="7848600" cy="685800"/>
          </a:xfrm>
        </p:spPr>
        <p:txBody>
          <a:bodyPr/>
          <a:lstStyle/>
          <a:p>
            <a:r>
              <a:rPr lang="en-US" sz="3200" smtClean="0"/>
              <a:t>Val  Data </a:t>
            </a:r>
            <a:r>
              <a:rPr lang="en-US" sz="2000" smtClean="0"/>
              <a:t>(cont.)</a:t>
            </a:r>
          </a:p>
        </p:txBody>
      </p:sp>
      <p:sp>
        <p:nvSpPr>
          <p:cNvPr id="8195" name="Slide Number Placeholder 4"/>
          <p:cNvSpPr>
            <a:spLocks noGrp="1"/>
          </p:cNvSpPr>
          <p:nvPr>
            <p:ph type="sldNum" sz="quarter" idx="12"/>
          </p:nvPr>
        </p:nvSpPr>
        <p:spPr>
          <a:noFill/>
        </p:spPr>
        <p:txBody>
          <a:bodyPr/>
          <a:lstStyle/>
          <a:p>
            <a:fld id="{312C0258-9794-41BD-A68A-186528C7ECEB}" type="slidenum">
              <a:rPr lang="en-US" smtClean="0"/>
              <a:pPr/>
              <a:t>8</a:t>
            </a:fld>
            <a:endParaRPr lang="en-US" smtClean="0"/>
          </a:p>
        </p:txBody>
      </p:sp>
      <p:sp>
        <p:nvSpPr>
          <p:cNvPr id="6" name="Rectangle 9"/>
          <p:cNvSpPr txBox="1">
            <a:spLocks noChangeArrowheads="1"/>
          </p:cNvSpPr>
          <p:nvPr/>
        </p:nvSpPr>
        <p:spPr bwMode="auto">
          <a:xfrm>
            <a:off x="0" y="1535113"/>
            <a:ext cx="8885238" cy="5257800"/>
          </a:xfrm>
          <a:prstGeom prst="rect">
            <a:avLst/>
          </a:prstGeom>
          <a:noFill/>
          <a:ln w="9525">
            <a:noFill/>
            <a:miter lim="800000"/>
            <a:headEnd/>
            <a:tailEnd/>
          </a:ln>
        </p:spPr>
        <p:txBody>
          <a:bodyPr/>
          <a:lstStyle/>
          <a:p>
            <a:pPr marL="342900" indent="-342900" eaLnBrk="0" hangingPunct="0">
              <a:spcBef>
                <a:spcPct val="50000"/>
              </a:spcBef>
              <a:buFont typeface="Wingdings" pitchFamily="2" charset="2"/>
              <a:buChar char="q"/>
              <a:defRPr/>
            </a:pPr>
            <a:r>
              <a:rPr lang="en-US" sz="2400" i="0" kern="0" dirty="0">
                <a:solidFill>
                  <a:schemeClr val="bg1"/>
                </a:solidFill>
                <a:latin typeface="+mn-lt"/>
              </a:rPr>
              <a:t>Additional Ground-Based Systems for Field Campaigns</a:t>
            </a:r>
            <a:endParaRPr lang="en-US" sz="2100" b="0" i="0" kern="0" dirty="0">
              <a:solidFill>
                <a:srgbClr val="FFFF00"/>
              </a:solidFill>
              <a:latin typeface="+mn-lt"/>
            </a:endParaRPr>
          </a:p>
          <a:p>
            <a:pPr marL="800100" lvl="1" indent="-342900" eaLnBrk="0" hangingPunct="0">
              <a:spcBef>
                <a:spcPct val="50000"/>
              </a:spcBef>
              <a:buFont typeface="Wingdings" pitchFamily="2" charset="2"/>
              <a:buChar char="Ø"/>
              <a:defRPr/>
            </a:pPr>
            <a:r>
              <a:rPr lang="en-US" sz="2100" b="0" i="0" kern="0" dirty="0">
                <a:solidFill>
                  <a:srgbClr val="FFFF00"/>
                </a:solidFill>
                <a:latin typeface="+mn-lt"/>
              </a:rPr>
              <a:t>CHUVA (beginning Oct 2011)</a:t>
            </a:r>
          </a:p>
          <a:p>
            <a:pPr marL="1257300" lvl="2" indent="-342900" eaLnBrk="0" hangingPunct="0">
              <a:spcBef>
                <a:spcPct val="50000"/>
              </a:spcBef>
              <a:buFont typeface="Wingdings" pitchFamily="2" charset="2"/>
              <a:buChar char="ü"/>
              <a:defRPr/>
            </a:pPr>
            <a:r>
              <a:rPr lang="en-US" sz="1800" b="0" i="0" kern="0" dirty="0">
                <a:solidFill>
                  <a:schemeClr val="bg1"/>
                </a:solidFill>
              </a:rPr>
              <a:t>SPLMA (Sao Paulo Brazil)</a:t>
            </a:r>
            <a:endParaRPr lang="en-US" sz="2100" b="0" i="0" kern="0" dirty="0">
              <a:solidFill>
                <a:srgbClr val="FFFF00"/>
              </a:solidFill>
              <a:latin typeface="+mn-lt"/>
            </a:endParaRPr>
          </a:p>
          <a:p>
            <a:pPr marL="800100" lvl="1" indent="-342900" eaLnBrk="0" hangingPunct="0">
              <a:spcBef>
                <a:spcPct val="50000"/>
              </a:spcBef>
              <a:buFont typeface="Wingdings" pitchFamily="2" charset="2"/>
              <a:buChar char="Ø"/>
              <a:defRPr/>
            </a:pPr>
            <a:r>
              <a:rPr lang="en-US" sz="2100" b="0" i="0" kern="0" dirty="0">
                <a:solidFill>
                  <a:srgbClr val="FFFF00"/>
                </a:solidFill>
                <a:latin typeface="+mn-lt"/>
              </a:rPr>
              <a:t>DC3 (May-June, 2012)</a:t>
            </a:r>
          </a:p>
          <a:p>
            <a:pPr marL="1257300" lvl="2" indent="-342900" eaLnBrk="0" hangingPunct="0">
              <a:spcBef>
                <a:spcPct val="50000"/>
              </a:spcBef>
              <a:buFont typeface="Wingdings" pitchFamily="2" charset="2"/>
              <a:buChar char="ü"/>
              <a:defRPr/>
            </a:pPr>
            <a:r>
              <a:rPr lang="en-US" sz="1800" b="0" i="0" kern="0" dirty="0">
                <a:solidFill>
                  <a:schemeClr val="bg1"/>
                </a:solidFill>
              </a:rPr>
              <a:t>FCLMA (Fort Collins Colorado)</a:t>
            </a:r>
          </a:p>
          <a:p>
            <a:pPr marL="800100" lvl="1" indent="-342900" eaLnBrk="0" hangingPunct="0">
              <a:spcBef>
                <a:spcPct val="50000"/>
              </a:spcBef>
              <a:buFont typeface="Wingdings" pitchFamily="2" charset="2"/>
              <a:buChar char="Ø"/>
              <a:defRPr/>
            </a:pPr>
            <a:r>
              <a:rPr lang="en-US" sz="2100" b="0" i="0" kern="0" dirty="0" err="1">
                <a:solidFill>
                  <a:srgbClr val="FFFF00"/>
                </a:solidFill>
                <a:latin typeface="+mn-lt"/>
              </a:rPr>
              <a:t>HyMeX</a:t>
            </a:r>
            <a:r>
              <a:rPr lang="en-US" sz="2100" b="0" i="0" kern="0" dirty="0">
                <a:solidFill>
                  <a:srgbClr val="FFFF00"/>
                </a:solidFill>
                <a:latin typeface="+mn-lt"/>
              </a:rPr>
              <a:t>  (beginning Sept 2012)</a:t>
            </a:r>
          </a:p>
          <a:p>
            <a:pPr marL="1257300" lvl="2" indent="-342900" eaLnBrk="0" hangingPunct="0">
              <a:spcBef>
                <a:spcPct val="50000"/>
              </a:spcBef>
              <a:buFont typeface="Wingdings" pitchFamily="2" charset="2"/>
              <a:buChar char="ü"/>
              <a:defRPr/>
            </a:pPr>
            <a:r>
              <a:rPr lang="en-US" sz="1800" b="0" i="0" kern="0" dirty="0">
                <a:solidFill>
                  <a:schemeClr val="bg1"/>
                </a:solidFill>
                <a:latin typeface="+mn-lt"/>
              </a:rPr>
              <a:t>Possible deployment of MLMA (Mediterranean region)</a:t>
            </a:r>
          </a:p>
          <a:p>
            <a:pPr marL="1257300" lvl="2" indent="-342900" eaLnBrk="0" hangingPunct="0">
              <a:spcBef>
                <a:spcPct val="50000"/>
              </a:spcBef>
              <a:buFont typeface="Wingdings" pitchFamily="2" charset="2"/>
              <a:buChar char="Ø"/>
              <a:defRPr/>
            </a:pPr>
            <a:endParaRPr lang="en-US" sz="2100" b="0" i="0" kern="0" dirty="0">
              <a:solidFill>
                <a:srgbClr val="FFFF00"/>
              </a:solidFill>
              <a:latin typeface="+mn-lt"/>
            </a:endParaRPr>
          </a:p>
        </p:txBody>
      </p:sp>
      <p:pic>
        <p:nvPicPr>
          <p:cNvPr id="8197" name="Picture 4" descr="hymex_all.jpg"/>
          <p:cNvPicPr>
            <a:picLocks noChangeAspect="1"/>
          </p:cNvPicPr>
          <p:nvPr/>
        </p:nvPicPr>
        <p:blipFill>
          <a:blip r:embed="rId3" cstate="print"/>
          <a:srcRect/>
          <a:stretch>
            <a:fillRect/>
          </a:stretch>
        </p:blipFill>
        <p:spPr bwMode="auto">
          <a:xfrm>
            <a:off x="6196013" y="5235575"/>
            <a:ext cx="2571750" cy="881063"/>
          </a:xfrm>
          <a:prstGeom prst="rect">
            <a:avLst/>
          </a:prstGeom>
          <a:noFill/>
          <a:ln w="9525">
            <a:noFill/>
            <a:miter lim="800000"/>
            <a:headEnd/>
            <a:tailEnd/>
          </a:ln>
        </p:spPr>
      </p:pic>
      <p:pic>
        <p:nvPicPr>
          <p:cNvPr id="8198" name="Picture 6" descr="dc3_logo.gif"/>
          <p:cNvPicPr>
            <a:picLocks noChangeAspect="1"/>
          </p:cNvPicPr>
          <p:nvPr/>
        </p:nvPicPr>
        <p:blipFill>
          <a:blip r:embed="rId4" cstate="print"/>
          <a:srcRect/>
          <a:stretch>
            <a:fillRect/>
          </a:stretch>
        </p:blipFill>
        <p:spPr bwMode="auto">
          <a:xfrm>
            <a:off x="3910013" y="4872038"/>
            <a:ext cx="1560512" cy="1724025"/>
          </a:xfrm>
          <a:prstGeom prst="rect">
            <a:avLst/>
          </a:prstGeom>
          <a:noFill/>
          <a:ln w="9525">
            <a:noFill/>
            <a:miter lim="800000"/>
            <a:headEnd/>
            <a:tailEnd/>
          </a:ln>
        </p:spPr>
      </p:pic>
      <p:pic>
        <p:nvPicPr>
          <p:cNvPr id="8199" name="Picture 6" descr="Chuva.png"/>
          <p:cNvPicPr>
            <a:picLocks noChangeAspect="1"/>
          </p:cNvPicPr>
          <p:nvPr/>
        </p:nvPicPr>
        <p:blipFill>
          <a:blip r:embed="rId5" cstate="print"/>
          <a:srcRect/>
          <a:stretch>
            <a:fillRect/>
          </a:stretch>
        </p:blipFill>
        <p:spPr bwMode="auto">
          <a:xfrm>
            <a:off x="268288" y="5137150"/>
            <a:ext cx="2936875" cy="117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609600" y="219075"/>
            <a:ext cx="7848600" cy="685800"/>
          </a:xfrm>
        </p:spPr>
        <p:txBody>
          <a:bodyPr/>
          <a:lstStyle/>
          <a:p>
            <a:r>
              <a:rPr lang="en-US" sz="3200" smtClean="0"/>
              <a:t>Val  Data </a:t>
            </a:r>
            <a:r>
              <a:rPr lang="en-US" sz="2000" smtClean="0"/>
              <a:t>(cont.)</a:t>
            </a:r>
          </a:p>
        </p:txBody>
      </p:sp>
      <p:sp>
        <p:nvSpPr>
          <p:cNvPr id="9219" name="Slide Number Placeholder 4"/>
          <p:cNvSpPr>
            <a:spLocks noGrp="1"/>
          </p:cNvSpPr>
          <p:nvPr>
            <p:ph type="sldNum" sz="quarter" idx="12"/>
          </p:nvPr>
        </p:nvSpPr>
        <p:spPr>
          <a:noFill/>
        </p:spPr>
        <p:txBody>
          <a:bodyPr/>
          <a:lstStyle/>
          <a:p>
            <a:fld id="{E3927426-75BB-4A3B-B0AD-33040D2B6CA6}" type="slidenum">
              <a:rPr lang="en-US" smtClean="0"/>
              <a:pPr/>
              <a:t>9</a:t>
            </a:fld>
            <a:endParaRPr lang="en-US" smtClean="0"/>
          </a:p>
        </p:txBody>
      </p:sp>
      <p:sp>
        <p:nvSpPr>
          <p:cNvPr id="6" name="Rectangle 9"/>
          <p:cNvSpPr txBox="1">
            <a:spLocks noChangeArrowheads="1"/>
          </p:cNvSpPr>
          <p:nvPr/>
        </p:nvSpPr>
        <p:spPr bwMode="auto">
          <a:xfrm>
            <a:off x="0" y="1535113"/>
            <a:ext cx="8885238" cy="5257800"/>
          </a:xfrm>
          <a:prstGeom prst="rect">
            <a:avLst/>
          </a:prstGeom>
          <a:noFill/>
          <a:ln w="9525">
            <a:noFill/>
            <a:miter lim="800000"/>
            <a:headEnd/>
            <a:tailEnd/>
          </a:ln>
        </p:spPr>
        <p:txBody>
          <a:bodyPr/>
          <a:lstStyle/>
          <a:p>
            <a:pPr marL="342900" indent="-342900" eaLnBrk="0" hangingPunct="0">
              <a:spcBef>
                <a:spcPct val="50000"/>
              </a:spcBef>
              <a:buFont typeface="Wingdings" pitchFamily="2" charset="2"/>
              <a:buChar char="q"/>
              <a:defRPr/>
            </a:pPr>
            <a:r>
              <a:rPr lang="en-US" sz="2400" i="0" kern="0" dirty="0">
                <a:solidFill>
                  <a:schemeClr val="bg1"/>
                </a:solidFill>
                <a:latin typeface="+mn-lt"/>
              </a:rPr>
              <a:t>Airborne GLM Simulator</a:t>
            </a:r>
            <a:endParaRPr lang="en-US" sz="2100" b="0" i="0" kern="0" dirty="0">
              <a:solidFill>
                <a:srgbClr val="FFFF00"/>
              </a:solidFill>
              <a:latin typeface="+mn-lt"/>
            </a:endParaRPr>
          </a:p>
          <a:p>
            <a:pPr marL="800100" lvl="1" indent="-342900" eaLnBrk="0" hangingPunct="0">
              <a:spcBef>
                <a:spcPts val="800"/>
              </a:spcBef>
              <a:buFont typeface="Wingdings" pitchFamily="2" charset="2"/>
              <a:buChar char="Ø"/>
              <a:defRPr/>
            </a:pPr>
            <a:r>
              <a:rPr lang="en-US" sz="2100" b="0" i="0" kern="0" dirty="0">
                <a:solidFill>
                  <a:srgbClr val="FFFF00"/>
                </a:solidFill>
                <a:latin typeface="+mn-lt"/>
              </a:rPr>
              <a:t>Build an airborne detection system that will make high resolution optical measurements as a GLM simulator.</a:t>
            </a:r>
          </a:p>
          <a:p>
            <a:pPr marL="800100" lvl="1" indent="-342900" eaLnBrk="0" hangingPunct="0">
              <a:spcBef>
                <a:spcPts val="800"/>
              </a:spcBef>
              <a:buFont typeface="Wingdings" pitchFamily="2" charset="2"/>
              <a:buChar char="Ø"/>
              <a:defRPr/>
            </a:pPr>
            <a:r>
              <a:rPr lang="en-US" sz="2100" b="0" i="0" kern="0" dirty="0">
                <a:solidFill>
                  <a:srgbClr val="FFFF00"/>
                </a:solidFill>
                <a:latin typeface="+mn-lt"/>
              </a:rPr>
              <a:t>Deploy on aircraft (e.g., ER2, Global Hawk) to observe cloud-top lightning pulses (target DC3, HS3, other field campaigns).</a:t>
            </a:r>
          </a:p>
          <a:p>
            <a:pPr marL="342900" indent="-342900" eaLnBrk="0" hangingPunct="0">
              <a:spcBef>
                <a:spcPct val="50000"/>
              </a:spcBef>
              <a:buFont typeface="Wingdings" pitchFamily="2" charset="2"/>
              <a:buChar char="q"/>
              <a:defRPr/>
            </a:pPr>
            <a:r>
              <a:rPr lang="en-US" sz="2400" i="0" kern="0" dirty="0">
                <a:solidFill>
                  <a:schemeClr val="bg1"/>
                </a:solidFill>
                <a:latin typeface="+mn-lt"/>
              </a:rPr>
              <a:t>Satellite Observations </a:t>
            </a:r>
          </a:p>
          <a:p>
            <a:pPr marL="800100" lvl="1" indent="-342900" eaLnBrk="0" hangingPunct="0">
              <a:spcBef>
                <a:spcPts val="800"/>
              </a:spcBef>
              <a:buFont typeface="Wingdings" pitchFamily="2" charset="2"/>
              <a:buChar char="Ø"/>
              <a:defRPr/>
            </a:pPr>
            <a:r>
              <a:rPr lang="en-US" sz="2100" b="0" i="0" kern="0" dirty="0">
                <a:solidFill>
                  <a:srgbClr val="FFFF00"/>
                </a:solidFill>
                <a:latin typeface="+mn-lt"/>
              </a:rPr>
              <a:t>LIS </a:t>
            </a:r>
          </a:p>
          <a:p>
            <a:pPr marL="1257300" lvl="2" indent="-342900" eaLnBrk="0" hangingPunct="0">
              <a:spcBef>
                <a:spcPts val="600"/>
              </a:spcBef>
              <a:buFont typeface="Wingdings" pitchFamily="2" charset="2"/>
              <a:buChar char="ü"/>
              <a:defRPr/>
            </a:pPr>
            <a:r>
              <a:rPr lang="en-US" sz="1600" b="0" i="0" kern="0" dirty="0">
                <a:solidFill>
                  <a:schemeClr val="bg1"/>
                </a:solidFill>
                <a:latin typeface="+mn-lt"/>
              </a:rPr>
              <a:t>GLM proxy data development</a:t>
            </a:r>
          </a:p>
          <a:p>
            <a:pPr marL="1257300" lvl="2" indent="-342900" eaLnBrk="0" hangingPunct="0">
              <a:spcBef>
                <a:spcPts val="600"/>
              </a:spcBef>
              <a:buFont typeface="Wingdings" pitchFamily="2" charset="2"/>
              <a:buChar char="ü"/>
              <a:defRPr/>
            </a:pPr>
            <a:r>
              <a:rPr lang="en-US" sz="1600" b="0" i="0" kern="0" dirty="0">
                <a:solidFill>
                  <a:schemeClr val="bg1"/>
                </a:solidFill>
              </a:rPr>
              <a:t>Pre-launch validation simulations (including </a:t>
            </a:r>
            <a:r>
              <a:rPr lang="en-US" sz="1600" b="0" i="0" kern="0" dirty="0" err="1">
                <a:solidFill>
                  <a:schemeClr val="bg1"/>
                </a:solidFill>
              </a:rPr>
              <a:t>val</a:t>
            </a:r>
            <a:r>
              <a:rPr lang="en-US" sz="1600" b="0" i="0" kern="0" dirty="0">
                <a:solidFill>
                  <a:schemeClr val="bg1"/>
                </a:solidFill>
              </a:rPr>
              <a:t> tool  testing)</a:t>
            </a:r>
          </a:p>
          <a:p>
            <a:pPr marL="1257300" lvl="2" indent="-342900" eaLnBrk="0" hangingPunct="0">
              <a:spcBef>
                <a:spcPts val="600"/>
              </a:spcBef>
              <a:buFont typeface="Wingdings" pitchFamily="2" charset="2"/>
              <a:buChar char="ü"/>
              <a:defRPr/>
            </a:pPr>
            <a:r>
              <a:rPr lang="en-US" sz="1600" b="0" i="0" kern="0" dirty="0">
                <a:solidFill>
                  <a:schemeClr val="bg1"/>
                </a:solidFill>
                <a:latin typeface="+mn-lt"/>
              </a:rPr>
              <a:t>Pursue opportunity to a LIS on International Space Station</a:t>
            </a:r>
          </a:p>
          <a:p>
            <a:pPr marL="800100" lvl="1" indent="-342900" eaLnBrk="0" hangingPunct="0">
              <a:spcBef>
                <a:spcPts val="800"/>
              </a:spcBef>
              <a:buFont typeface="Wingdings" pitchFamily="2" charset="2"/>
              <a:buChar char="Ø"/>
              <a:defRPr/>
            </a:pPr>
            <a:r>
              <a:rPr lang="en-US" sz="2100" b="0" i="0" kern="0" dirty="0">
                <a:solidFill>
                  <a:srgbClr val="FFFF00"/>
                </a:solidFill>
                <a:latin typeface="+mn-lt"/>
              </a:rPr>
              <a:t>TARANIS </a:t>
            </a:r>
            <a:r>
              <a:rPr lang="en-US" sz="1800" b="0" i="0" dirty="0">
                <a:solidFill>
                  <a:srgbClr val="FFFF00"/>
                </a:solidFill>
              </a:rPr>
              <a:t>(</a:t>
            </a:r>
            <a:r>
              <a:rPr lang="en-US" sz="1800" b="0" i="0" u="sng" dirty="0">
                <a:solidFill>
                  <a:srgbClr val="FFFF00"/>
                </a:solidFill>
              </a:rPr>
              <a:t>T</a:t>
            </a:r>
            <a:r>
              <a:rPr lang="en-US" sz="1800" b="0" i="0" dirty="0">
                <a:solidFill>
                  <a:srgbClr val="FFFF00"/>
                </a:solidFill>
              </a:rPr>
              <a:t>ool for the </a:t>
            </a:r>
            <a:r>
              <a:rPr lang="en-US" sz="1800" b="0" i="0" u="sng" dirty="0">
                <a:solidFill>
                  <a:srgbClr val="FFFF00"/>
                </a:solidFill>
              </a:rPr>
              <a:t>A</a:t>
            </a:r>
            <a:r>
              <a:rPr lang="en-US" sz="1800" b="0" i="0" dirty="0">
                <a:solidFill>
                  <a:srgbClr val="FFFF00"/>
                </a:solidFill>
              </a:rPr>
              <a:t>nalysis of </a:t>
            </a:r>
            <a:r>
              <a:rPr lang="en-US" sz="1800" b="0" i="0" u="sng" dirty="0" err="1">
                <a:solidFill>
                  <a:srgbClr val="FFFF00"/>
                </a:solidFill>
              </a:rPr>
              <a:t>RA</a:t>
            </a:r>
            <a:r>
              <a:rPr lang="en-US" sz="1800" b="0" i="0" dirty="0" err="1">
                <a:solidFill>
                  <a:srgbClr val="FFFF00"/>
                </a:solidFill>
              </a:rPr>
              <a:t>diation</a:t>
            </a:r>
            <a:r>
              <a:rPr lang="en-US" sz="1800" b="0" i="0" dirty="0">
                <a:solidFill>
                  <a:srgbClr val="FFFF00"/>
                </a:solidFill>
              </a:rPr>
              <a:t> from </a:t>
            </a:r>
            <a:r>
              <a:rPr lang="en-US" sz="1800" b="0" i="0" dirty="0" err="1">
                <a:solidFill>
                  <a:srgbClr val="FFFF00"/>
                </a:solidFill>
              </a:rPr>
              <a:t>light</a:t>
            </a:r>
            <a:r>
              <a:rPr lang="en-US" sz="1800" b="0" i="0" u="sng" dirty="0" err="1">
                <a:solidFill>
                  <a:srgbClr val="FFFF00"/>
                </a:solidFill>
              </a:rPr>
              <a:t>NI</a:t>
            </a:r>
            <a:r>
              <a:rPr lang="en-US" sz="1800" b="0" i="0" dirty="0" err="1">
                <a:solidFill>
                  <a:srgbClr val="FFFF00"/>
                </a:solidFill>
              </a:rPr>
              <a:t>ng</a:t>
            </a:r>
            <a:r>
              <a:rPr lang="en-US" sz="1800" b="0" i="0" dirty="0">
                <a:solidFill>
                  <a:srgbClr val="FFFF00"/>
                </a:solidFill>
              </a:rPr>
              <a:t> and </a:t>
            </a:r>
            <a:r>
              <a:rPr lang="en-US" sz="1800" b="0" i="0" u="sng" dirty="0">
                <a:solidFill>
                  <a:srgbClr val="FFFF00"/>
                </a:solidFill>
              </a:rPr>
              <a:t>S</a:t>
            </a:r>
            <a:r>
              <a:rPr lang="en-US" sz="1800" b="0" i="0" dirty="0">
                <a:solidFill>
                  <a:srgbClr val="FFFF00"/>
                </a:solidFill>
              </a:rPr>
              <a:t>prites)</a:t>
            </a:r>
          </a:p>
          <a:p>
            <a:pPr marL="1257300" lvl="2" indent="-342900" eaLnBrk="0" hangingPunct="0">
              <a:spcBef>
                <a:spcPts val="600"/>
              </a:spcBef>
              <a:buFont typeface="Wingdings" pitchFamily="2" charset="2"/>
              <a:buChar char="ü"/>
              <a:defRPr/>
            </a:pPr>
            <a:r>
              <a:rPr lang="en-US" sz="1600" b="0" i="0" kern="0" dirty="0">
                <a:solidFill>
                  <a:schemeClr val="bg1"/>
                </a:solidFill>
                <a:latin typeface="+mn-lt"/>
              </a:rPr>
              <a:t>Launch 2015, CNES/France; nadir staring (2 cameras, 4 photometers) </a:t>
            </a:r>
          </a:p>
          <a:p>
            <a:pPr marL="1257300" lvl="2" indent="-342900" eaLnBrk="0" hangingPunct="0">
              <a:spcBef>
                <a:spcPts val="600"/>
              </a:spcBef>
              <a:buFont typeface="Wingdings" pitchFamily="2" charset="2"/>
              <a:buChar char="ü"/>
              <a:defRPr/>
            </a:pPr>
            <a:r>
              <a:rPr lang="en-US" sz="1600" b="0" i="0" kern="0" dirty="0">
                <a:solidFill>
                  <a:schemeClr val="bg1"/>
                </a:solidFill>
                <a:latin typeface="+mn-lt"/>
              </a:rPr>
              <a:t>Directly compare with GLM </a:t>
            </a:r>
            <a:r>
              <a:rPr lang="en-US" sz="1600" b="0" i="0" kern="0" dirty="0" smtClean="0">
                <a:solidFill>
                  <a:schemeClr val="bg1"/>
                </a:solidFill>
                <a:latin typeface="+mn-lt"/>
              </a:rPr>
              <a:t>data</a:t>
            </a:r>
          </a:p>
          <a:p>
            <a:pPr marL="800100" lvl="1" indent="-342900" eaLnBrk="0" hangingPunct="0">
              <a:spcBef>
                <a:spcPts val="600"/>
              </a:spcBef>
              <a:buFont typeface="Wingdings" pitchFamily="2" charset="2"/>
              <a:buChar char="Ø"/>
              <a:defRPr/>
            </a:pPr>
            <a:r>
              <a:rPr lang="en-US" sz="2100" b="0" i="0" kern="0" dirty="0" smtClean="0">
                <a:solidFill>
                  <a:srgbClr val="FFFF00"/>
                </a:solidFill>
                <a:latin typeface="+mn-lt"/>
              </a:rPr>
              <a:t>Cross-calibration between GLM and MTG LI  (2017)</a:t>
            </a:r>
            <a:endParaRPr lang="en-US" sz="2100" b="0" i="0" kern="0" dirty="0">
              <a:solidFill>
                <a:srgbClr val="FFFF00"/>
              </a:solidFill>
              <a:latin typeface="+mn-lt"/>
            </a:endParaRPr>
          </a:p>
        </p:txBody>
      </p:sp>
      <p:sp>
        <p:nvSpPr>
          <p:cNvPr id="9221" name="AutoShape 6" descr="data:image/jpg;base64,/9j/4AAQSkZJRgABAQAAAQABAAD/2wBDAAkGBwgHBgkIBwgKCgkLDRYPDQwMDRsUFRAWIB0iIiAdHx8kKDQsJCYxJx8fLT0tMTU3Ojo6Iys/RD84QzQ5Ojf/2wBDAQoKCg0MDRoPDxo3JR8lNzc3Nzc3Nzc3Nzc3Nzc3Nzc3Nzc3Nzc3Nzc3Nzc3Nzc3Nzc3Nzc3Nzc3Nzc3Nzc3Nzf/wAARCABUAIUDASIAAhEBAxEB/8QAGwAAAgMBAQEAAAAAAAAAAAAAAAECAwQFBgf/xAA3EAABAwIEBAQCBwkAAAAAAAABAAIDBBEFEhMhBjFBgVFhcZEVIhQyQqGxwdEHJDNDUoPh8PH/xAAZAQEBAQEBAQAAAAAAAAAAAAAAAQIDBAX/xAAhEQACAgICAgMBAAAAAAAAAAAAAQIRAxIhMQRBEzJRkf/aAAwDAQACEQMRAD8A+UlAUiEAbr7NHhCyRCmAiyUUrslbdW5UiEoECNlGyuylLKrRCsKSkWosUoCsmpBqYbulAikplqWXySgQLUi1WWRa6lApI3QrcqEoFuktTsIrW0rao0zzA7lI2zh3ty7qNloo6upoZNSkmfE7rlOx9R1WpKXoqr2QwnDviGI01HqCLXkbGHkXDSTbkunxPwnVcP6T5Zo54ZbgPYCLEdCD6rXQ4zQzVUU2JUTY545GvbU0wym4IO7eR5L6NxphZxbAJ44m5pYyJogOpHTuCfuXky5pQnFPhHaMIyi6PiBZYclFsd+i6zcKrHVkVK6B7JZHWGdth69l3MW4Zhp6dooG1c9Re1g3MD2A2913eWCaV9nNQbVnjzGQE2xrst4fxd3LDKs/2XforI+Gcbe2/wAKqx5OjsVreH6Z1l+HBdFsnp2C6lfhNdh2X6bSSwB31S9tgfQrEWrcafRHx2UCNMMVllLKtuJmyktSyq90Tmi5aR6hRLbc1KRSksRlAVjgo2TUWQshTIQpQNFkWVuVRyrpRkiBfYr7lhlYx/D1JWyBz2/RWPc1jS4uIaLgAcyTsviAbYr2vDPG0mF0kVFU04fBEwtjkj+s25J3B2PPyXi83DLJFaro9GCai+Tr4YasYTB8ShyVxc90gc0BzQXHK0+Fhb89woYFJildxJNBRVBgw6nDTVOEbXF7tyGguB3N+nLc+CcVRQYm8OhxeKPMN2ySOjdf0I/BemweGiw+hEFNNG8El8kmYXkeebj/ALsAF8uSce0epNPo3T1FPTRmSd7WNHUj8B15qccsUsYfG5rmHk5puD3WKrNBMwNqZ4flN2nWDHNPkQQR7rTRSUjow2mkg02C1o3NytHbkudGrMPEEEVfhNRSy0k0zZGHLpsBLXdCN/FfM6TgjGalwD4WRDqXuvb2X1+YhtyJJBcW+VvLluPb71ifPCXNa6oqWG1r59jta5XXD5GTEmomJY4y7PI4X+zmmjIdiM7pTbdjPlb+q9XQ4FhdCwCmo4GEfaDLn35rfma6xbuD3VFbWUlDEZqyaKCMfae63/eySy5Mj5ZYwjHpCqqOnmiMcsTHsPRzQQvAcWcHQxwSVmGNyOYMz4hyI6keB8l16rjqgdO5lEBpt/nVAeA70a1pPc2XNxbi6GWhmZBMx0725WhlO4AX63c78l2wwzQkqTMzlja5PnTsv9Q91HKuvJiuJO51s/Z5H4LDKXSyGSVznvPNzjcnuvsK/Z4OPRnIQrCEIC8pE2VhYkWLRCm5uptLlPJ5JhiFI3KRG1iBbwsrMiMilIWQYA0fKAPQKxr3N3aSOmxsmGJ5E1QtlkFdWU7mup6qaMt5ZJCLLrU/Fde0/vYZUN8XCzvcfouLkRkWJYoT+yKpyXTPcYdxFFLDJK2SaBrC0SZmFzGk8rkcr2Kx4nhMWJudUwVr3SHcXkMrT6HmPvXlA02Iv2Uo3SRuzRuc13i02XnXiay2g6OvzWqki2rw2rpbmWIlg+23cf47rFuuxFi9WG5Zi2dvK0g390nOw2oHzQyUz/FhzN9iuqlkj91/DDjF/VnHIUSLrqHC3SXNLLFP5NNnexWWWlmh/ixPZ0+ZpG66RyRl0zLg0YizdC0FqFshoMaNPyWrTRprOwoy6aZituVpEaempsUy6aYj8lp00ZE2JRn00xGtGRPT3TYUZsnklprVpp6abAy6aNNahGjTV2Bm09kaa06aNNNhRlLFKR8sjAySR7mt+q1ziQO3c+6vMaiY/JRtMpkMfkhaCzdCuwo3FgHRLIEIXIoZR4J5RZCEAFotyRlCEKFGGDwTyjwQhCDyNugtHghCqIPKAgtFkIQoso8EZAhCFIlouoFoQhAiBYLoQhAf/9k=">
            <a:hlinkClick r:id="rId3"/>
          </p:cNvPr>
          <p:cNvSpPr>
            <a:spLocks noChangeAspect="1" noChangeArrowheads="1"/>
          </p:cNvSpPr>
          <p:nvPr/>
        </p:nvSpPr>
        <p:spPr bwMode="auto">
          <a:xfrm>
            <a:off x="84138" y="-381000"/>
            <a:ext cx="1266825" cy="800100"/>
          </a:xfrm>
          <a:prstGeom prst="rect">
            <a:avLst/>
          </a:prstGeom>
          <a:noFill/>
          <a:ln w="9525">
            <a:noFill/>
            <a:miter lim="800000"/>
            <a:headEnd/>
            <a:tailEnd/>
          </a:ln>
        </p:spPr>
        <p:txBody>
          <a:bodyPr/>
          <a:lstStyle/>
          <a:p>
            <a:endParaRPr lang="en-US"/>
          </a:p>
        </p:txBody>
      </p:sp>
      <p:pic>
        <p:nvPicPr>
          <p:cNvPr id="9222" name="Picture 8" descr="http://www.airforce-technology.com/projects/global/images/4_global_hawk.jpg"/>
          <p:cNvPicPr>
            <a:picLocks noChangeAspect="1" noChangeArrowheads="1"/>
          </p:cNvPicPr>
          <p:nvPr/>
        </p:nvPicPr>
        <p:blipFill>
          <a:blip r:embed="rId4" cstate="print"/>
          <a:srcRect/>
          <a:stretch>
            <a:fillRect/>
          </a:stretch>
        </p:blipFill>
        <p:spPr bwMode="auto">
          <a:xfrm>
            <a:off x="6842125" y="1247775"/>
            <a:ext cx="1258888" cy="793750"/>
          </a:xfrm>
          <a:prstGeom prst="rect">
            <a:avLst/>
          </a:prstGeom>
          <a:noFill/>
          <a:ln w="9525">
            <a:noFill/>
            <a:miter lim="800000"/>
            <a:headEnd/>
            <a:tailEnd/>
          </a:ln>
        </p:spPr>
      </p:pic>
      <p:pic>
        <p:nvPicPr>
          <p:cNvPr id="9223" name="Picture 10" descr="http://lightning.nsstc.nasa.gov/lis/images/trmm_earth_sm2.gif"/>
          <p:cNvPicPr>
            <a:picLocks noChangeAspect="1" noChangeArrowheads="1"/>
          </p:cNvPicPr>
          <p:nvPr/>
        </p:nvPicPr>
        <p:blipFill>
          <a:blip r:embed="rId5" cstate="print"/>
          <a:srcRect/>
          <a:stretch>
            <a:fillRect/>
          </a:stretch>
        </p:blipFill>
        <p:spPr bwMode="auto">
          <a:xfrm>
            <a:off x="4749800" y="3575050"/>
            <a:ext cx="1490663" cy="1203325"/>
          </a:xfrm>
          <a:prstGeom prst="rect">
            <a:avLst/>
          </a:prstGeom>
          <a:noFill/>
          <a:ln w="9525">
            <a:noFill/>
            <a:miter lim="800000"/>
            <a:headEnd/>
            <a:tailEnd/>
          </a:ln>
        </p:spPr>
      </p:pic>
      <p:pic>
        <p:nvPicPr>
          <p:cNvPr id="9224" name="Picture 12" descr="Artist's depiction of TARANIS. Credit: CNES/Ill. D. Ducros."/>
          <p:cNvPicPr>
            <a:picLocks noChangeAspect="1" noChangeArrowheads="1"/>
          </p:cNvPicPr>
          <p:nvPr/>
        </p:nvPicPr>
        <p:blipFill>
          <a:blip r:embed="rId6" cstate="print"/>
          <a:srcRect/>
          <a:stretch>
            <a:fillRect/>
          </a:stretch>
        </p:blipFill>
        <p:spPr bwMode="auto">
          <a:xfrm>
            <a:off x="6842125" y="3586163"/>
            <a:ext cx="1812925" cy="1096962"/>
          </a:xfrm>
          <a:prstGeom prst="rect">
            <a:avLst/>
          </a:prstGeom>
          <a:noFill/>
          <a:ln w="9525">
            <a:noFill/>
            <a:miter lim="800000"/>
            <a:headEnd/>
            <a:tailEnd/>
          </a:ln>
        </p:spPr>
      </p:pic>
      <p:sp>
        <p:nvSpPr>
          <p:cNvPr id="9225" name="TextBox 8"/>
          <p:cNvSpPr txBox="1">
            <a:spLocks noChangeArrowheads="1"/>
          </p:cNvSpPr>
          <p:nvPr/>
        </p:nvSpPr>
        <p:spPr bwMode="auto">
          <a:xfrm>
            <a:off x="6734175" y="4662488"/>
            <a:ext cx="2011363" cy="274637"/>
          </a:xfrm>
          <a:prstGeom prst="rect">
            <a:avLst/>
          </a:prstGeom>
          <a:noFill/>
          <a:ln w="9525">
            <a:noFill/>
            <a:miter lim="800000"/>
            <a:headEnd/>
            <a:tailEnd/>
          </a:ln>
        </p:spPr>
        <p:txBody>
          <a:bodyPr wrap="none">
            <a:spAutoFit/>
          </a:bodyPr>
          <a:lstStyle/>
          <a:p>
            <a:r>
              <a:rPr lang="en-US" sz="1200" b="0">
                <a:solidFill>
                  <a:srgbClr val="FF0000"/>
                </a:solidFill>
              </a:rPr>
              <a:t>Credit: CNES/Ill. D. Ducros</a:t>
            </a:r>
          </a:p>
        </p:txBody>
      </p:sp>
      <p:pic>
        <p:nvPicPr>
          <p:cNvPr id="9226" name="Picture 11" descr="ER-2"/>
          <p:cNvPicPr>
            <a:picLocks noChangeAspect="1" noChangeArrowheads="1"/>
          </p:cNvPicPr>
          <p:nvPr/>
        </p:nvPicPr>
        <p:blipFill>
          <a:blip r:embed="rId7" cstate="print"/>
          <a:srcRect/>
          <a:stretch>
            <a:fillRect/>
          </a:stretch>
        </p:blipFill>
        <p:spPr bwMode="auto">
          <a:xfrm>
            <a:off x="4702175" y="1217613"/>
            <a:ext cx="1585913" cy="858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22010</TotalTime>
  <Words>1818</Words>
  <Application>Microsoft Office PowerPoint</Application>
  <PresentationFormat>On-screen Show (4:3)</PresentationFormat>
  <Paragraphs>291</Paragraphs>
  <Slides>19</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1_Default Design</vt:lpstr>
      <vt:lpstr>CorelDRAW</vt:lpstr>
      <vt:lpstr>GOES-R AWG Product Validation Tool Development</vt:lpstr>
      <vt:lpstr>OVERVIEW</vt:lpstr>
      <vt:lpstr>Products</vt:lpstr>
      <vt:lpstr>Products (cont.)</vt:lpstr>
      <vt:lpstr>Validation Strategies</vt:lpstr>
      <vt:lpstr>Val  Data</vt:lpstr>
      <vt:lpstr>HAMMA Network (Huntsville Alabama Marx Meter Array)</vt:lpstr>
      <vt:lpstr>Val  Data (cont.)</vt:lpstr>
      <vt:lpstr>Val  Data (cont.)</vt:lpstr>
      <vt:lpstr>Definitions: Basic Val Tool Types</vt:lpstr>
      <vt:lpstr> Routine Validation Tools</vt:lpstr>
      <vt:lpstr>Slide 12</vt:lpstr>
      <vt:lpstr>Monitoring Pixel Sensitivity</vt:lpstr>
      <vt:lpstr> Analytical  Validation Tools</vt:lpstr>
      <vt:lpstr> Analytical  Validation Tools</vt:lpstr>
      <vt:lpstr> Pre-Launch  Validation Tools</vt:lpstr>
      <vt:lpstr> Post-Launch  Validation Tools</vt:lpstr>
      <vt:lpstr> Further Enhancement and Utility of Validation Tools</vt:lpstr>
      <vt:lpstr>Summary</vt:lpstr>
    </vt:vector>
  </TitlesOfParts>
  <Company>self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kimberling</dc:creator>
  <cp:lastModifiedBy>dbuechle</cp:lastModifiedBy>
  <cp:revision>1037</cp:revision>
  <dcterms:created xsi:type="dcterms:W3CDTF">2006-10-26T08:51:43Z</dcterms:created>
  <dcterms:modified xsi:type="dcterms:W3CDTF">2011-05-06T19:26:11Z</dcterms:modified>
</cp:coreProperties>
</file>